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69" r:id="rId9"/>
    <p:sldId id="266" r:id="rId10"/>
    <p:sldId id="260" r:id="rId11"/>
    <p:sldId id="261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70C0"/>
    <a:srgbClr val="7E1233"/>
    <a:srgbClr val="000000"/>
    <a:srgbClr val="00B0F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9875B-22FB-3E4B-B57C-B29B60A926FF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8F825FE4-3AEA-424D-9F6D-79CD2E455250}">
      <dgm:prSet phldrT="[Text]" custT="1"/>
      <dgm:spPr/>
      <dgm:t>
        <a:bodyPr/>
        <a:lstStyle/>
        <a:p>
          <a:r>
            <a:rPr lang="en-US" sz="1400" dirty="0"/>
            <a:t>Phase 1</a:t>
          </a:r>
        </a:p>
      </dgm:t>
    </dgm:pt>
    <dgm:pt modelId="{0D8F2542-4779-B944-9829-224F6044D2BA}" type="parTrans" cxnId="{F067EADD-8B5D-8342-B0EA-366EB4963EB9}">
      <dgm:prSet/>
      <dgm:spPr/>
      <dgm:t>
        <a:bodyPr/>
        <a:lstStyle/>
        <a:p>
          <a:endParaRPr lang="en-US"/>
        </a:p>
      </dgm:t>
    </dgm:pt>
    <dgm:pt modelId="{6DCE75C5-74E0-A740-9C8B-CC43AEF001C1}" type="sibTrans" cxnId="{F067EADD-8B5D-8342-B0EA-366EB4963EB9}">
      <dgm:prSet/>
      <dgm:spPr/>
      <dgm:t>
        <a:bodyPr/>
        <a:lstStyle/>
        <a:p>
          <a:endParaRPr lang="en-US"/>
        </a:p>
      </dgm:t>
    </dgm:pt>
    <dgm:pt modelId="{4CC0BBC1-C918-DA45-AA50-A5012A3BE09A}">
      <dgm:prSet phldrT="[Text]" custT="1"/>
      <dgm:spPr/>
      <dgm:t>
        <a:bodyPr/>
        <a:lstStyle/>
        <a:p>
          <a:r>
            <a:rPr lang="en-US" sz="1400" dirty="0"/>
            <a:t>Phase 2 </a:t>
          </a:r>
        </a:p>
      </dgm:t>
    </dgm:pt>
    <dgm:pt modelId="{87415FAA-7CA6-F540-9D4F-310AFDB91E9A}" type="parTrans" cxnId="{9EE257EB-BB10-CB4A-AD79-AC13D5D1217F}">
      <dgm:prSet/>
      <dgm:spPr/>
      <dgm:t>
        <a:bodyPr/>
        <a:lstStyle/>
        <a:p>
          <a:endParaRPr lang="en-US"/>
        </a:p>
      </dgm:t>
    </dgm:pt>
    <dgm:pt modelId="{F4ECB11A-FD21-B94F-AF57-58E9EB62CF63}" type="sibTrans" cxnId="{9EE257EB-BB10-CB4A-AD79-AC13D5D1217F}">
      <dgm:prSet/>
      <dgm:spPr/>
      <dgm:t>
        <a:bodyPr/>
        <a:lstStyle/>
        <a:p>
          <a:endParaRPr lang="en-US"/>
        </a:p>
      </dgm:t>
    </dgm:pt>
    <dgm:pt modelId="{F39DC7DE-8CC1-144B-A506-4FEB9CBD28F9}">
      <dgm:prSet phldrT="[Text]" custT="1"/>
      <dgm:spPr/>
      <dgm:t>
        <a:bodyPr/>
        <a:lstStyle/>
        <a:p>
          <a:r>
            <a:rPr lang="en-US" sz="1400" dirty="0"/>
            <a:t>Phase 3</a:t>
          </a:r>
        </a:p>
      </dgm:t>
    </dgm:pt>
    <dgm:pt modelId="{4F981389-AAFB-384B-A9ED-2A1C7CDF3187}" type="parTrans" cxnId="{C104DC75-76A3-7F41-9B05-4261FECC5CBE}">
      <dgm:prSet/>
      <dgm:spPr/>
      <dgm:t>
        <a:bodyPr/>
        <a:lstStyle/>
        <a:p>
          <a:endParaRPr lang="en-US"/>
        </a:p>
      </dgm:t>
    </dgm:pt>
    <dgm:pt modelId="{69FA68C9-4D4F-A14C-934A-54AE3E342125}" type="sibTrans" cxnId="{C104DC75-76A3-7F41-9B05-4261FECC5CBE}">
      <dgm:prSet/>
      <dgm:spPr/>
      <dgm:t>
        <a:bodyPr/>
        <a:lstStyle/>
        <a:p>
          <a:endParaRPr lang="en-US"/>
        </a:p>
      </dgm:t>
    </dgm:pt>
    <dgm:pt modelId="{A3EAB926-2240-414E-9336-50DB4FEA73E6}" type="pres">
      <dgm:prSet presAssocID="{1649875B-22FB-3E4B-B57C-B29B60A926FF}" presName="arrowDiagram" presStyleCnt="0">
        <dgm:presLayoutVars>
          <dgm:chMax val="5"/>
          <dgm:dir/>
          <dgm:resizeHandles val="exact"/>
        </dgm:presLayoutVars>
      </dgm:prSet>
      <dgm:spPr/>
    </dgm:pt>
    <dgm:pt modelId="{0D77B378-1AC6-CC41-91F9-2790FD4022CC}" type="pres">
      <dgm:prSet presAssocID="{1649875B-22FB-3E4B-B57C-B29B60A926FF}" presName="arrow" presStyleLbl="bgShp" presStyleIdx="0" presStyleCnt="1"/>
      <dgm:spPr/>
    </dgm:pt>
    <dgm:pt modelId="{9652A78A-2FF2-6A46-A399-0A05E0BF6E8B}" type="pres">
      <dgm:prSet presAssocID="{1649875B-22FB-3E4B-B57C-B29B60A926FF}" presName="arrowDiagram3" presStyleCnt="0"/>
      <dgm:spPr/>
    </dgm:pt>
    <dgm:pt modelId="{FCC0FFDA-5C89-F14F-89F1-0FB387018BCA}" type="pres">
      <dgm:prSet presAssocID="{8F825FE4-3AEA-424D-9F6D-79CD2E455250}" presName="bullet3a" presStyleLbl="node1" presStyleIdx="0" presStyleCnt="3"/>
      <dgm:spPr/>
    </dgm:pt>
    <dgm:pt modelId="{2E74951D-44E3-9E4E-9954-1949D5188E92}" type="pres">
      <dgm:prSet presAssocID="{8F825FE4-3AEA-424D-9F6D-79CD2E455250}" presName="textBox3a" presStyleLbl="revTx" presStyleIdx="0" presStyleCnt="3">
        <dgm:presLayoutVars>
          <dgm:bulletEnabled val="1"/>
        </dgm:presLayoutVars>
      </dgm:prSet>
      <dgm:spPr/>
    </dgm:pt>
    <dgm:pt modelId="{130527C5-3B06-6742-88C2-3AF31D3DD922}" type="pres">
      <dgm:prSet presAssocID="{4CC0BBC1-C918-DA45-AA50-A5012A3BE09A}" presName="bullet3b" presStyleLbl="node1" presStyleIdx="1" presStyleCnt="3"/>
      <dgm:spPr/>
    </dgm:pt>
    <dgm:pt modelId="{81078F0E-04E8-664D-8A8D-AFD996501477}" type="pres">
      <dgm:prSet presAssocID="{4CC0BBC1-C918-DA45-AA50-A5012A3BE09A}" presName="textBox3b" presStyleLbl="revTx" presStyleIdx="1" presStyleCnt="3">
        <dgm:presLayoutVars>
          <dgm:bulletEnabled val="1"/>
        </dgm:presLayoutVars>
      </dgm:prSet>
      <dgm:spPr/>
    </dgm:pt>
    <dgm:pt modelId="{E8A18D1A-A96F-BB42-B48A-2F058265B98B}" type="pres">
      <dgm:prSet presAssocID="{F39DC7DE-8CC1-144B-A506-4FEB9CBD28F9}" presName="bullet3c" presStyleLbl="node1" presStyleIdx="2" presStyleCnt="3" custLinFactX="9217" custLinFactNeighborX="100000" custLinFactNeighborY="-12756"/>
      <dgm:spPr/>
    </dgm:pt>
    <dgm:pt modelId="{6CB8835E-FB93-7547-B5B0-EA09BE1B0E81}" type="pres">
      <dgm:prSet presAssocID="{F39DC7DE-8CC1-144B-A506-4FEB9CBD28F9}" presName="textBox3c" presStyleLbl="revTx" presStyleIdx="2" presStyleCnt="3" custLinFactNeighborX="32834" custLinFactNeighborY="-4604">
        <dgm:presLayoutVars>
          <dgm:bulletEnabled val="1"/>
        </dgm:presLayoutVars>
      </dgm:prSet>
      <dgm:spPr/>
    </dgm:pt>
  </dgm:ptLst>
  <dgm:cxnLst>
    <dgm:cxn modelId="{DA3A9B1D-5139-5B4A-91F6-2E357CB482AC}" type="presOf" srcId="{8F825FE4-3AEA-424D-9F6D-79CD2E455250}" destId="{2E74951D-44E3-9E4E-9954-1949D5188E92}" srcOrd="0" destOrd="0" presId="urn:microsoft.com/office/officeart/2005/8/layout/arrow2"/>
    <dgm:cxn modelId="{BC761C68-508D-7F4A-AA00-35E7F83183A0}" type="presOf" srcId="{4CC0BBC1-C918-DA45-AA50-A5012A3BE09A}" destId="{81078F0E-04E8-664D-8A8D-AFD996501477}" srcOrd="0" destOrd="0" presId="urn:microsoft.com/office/officeart/2005/8/layout/arrow2"/>
    <dgm:cxn modelId="{C104DC75-76A3-7F41-9B05-4261FECC5CBE}" srcId="{1649875B-22FB-3E4B-B57C-B29B60A926FF}" destId="{F39DC7DE-8CC1-144B-A506-4FEB9CBD28F9}" srcOrd="2" destOrd="0" parTransId="{4F981389-AAFB-384B-A9ED-2A1C7CDF3187}" sibTransId="{69FA68C9-4D4F-A14C-934A-54AE3E342125}"/>
    <dgm:cxn modelId="{6AC28486-6755-FF43-BCBE-8CBA708B5200}" type="presOf" srcId="{F39DC7DE-8CC1-144B-A506-4FEB9CBD28F9}" destId="{6CB8835E-FB93-7547-B5B0-EA09BE1B0E81}" srcOrd="0" destOrd="0" presId="urn:microsoft.com/office/officeart/2005/8/layout/arrow2"/>
    <dgm:cxn modelId="{9F7433D5-3A50-6740-B849-5AEAD155E5D6}" type="presOf" srcId="{1649875B-22FB-3E4B-B57C-B29B60A926FF}" destId="{A3EAB926-2240-414E-9336-50DB4FEA73E6}" srcOrd="0" destOrd="0" presId="urn:microsoft.com/office/officeart/2005/8/layout/arrow2"/>
    <dgm:cxn modelId="{F067EADD-8B5D-8342-B0EA-366EB4963EB9}" srcId="{1649875B-22FB-3E4B-B57C-B29B60A926FF}" destId="{8F825FE4-3AEA-424D-9F6D-79CD2E455250}" srcOrd="0" destOrd="0" parTransId="{0D8F2542-4779-B944-9829-224F6044D2BA}" sibTransId="{6DCE75C5-74E0-A740-9C8B-CC43AEF001C1}"/>
    <dgm:cxn modelId="{9EE257EB-BB10-CB4A-AD79-AC13D5D1217F}" srcId="{1649875B-22FB-3E4B-B57C-B29B60A926FF}" destId="{4CC0BBC1-C918-DA45-AA50-A5012A3BE09A}" srcOrd="1" destOrd="0" parTransId="{87415FAA-7CA6-F540-9D4F-310AFDB91E9A}" sibTransId="{F4ECB11A-FD21-B94F-AF57-58E9EB62CF63}"/>
    <dgm:cxn modelId="{7FD43238-2ED6-0441-B930-D5D4EC216C83}" type="presParOf" srcId="{A3EAB926-2240-414E-9336-50DB4FEA73E6}" destId="{0D77B378-1AC6-CC41-91F9-2790FD4022CC}" srcOrd="0" destOrd="0" presId="urn:microsoft.com/office/officeart/2005/8/layout/arrow2"/>
    <dgm:cxn modelId="{09B4F846-B764-E541-B356-E0AFAA2EEC06}" type="presParOf" srcId="{A3EAB926-2240-414E-9336-50DB4FEA73E6}" destId="{9652A78A-2FF2-6A46-A399-0A05E0BF6E8B}" srcOrd="1" destOrd="0" presId="urn:microsoft.com/office/officeart/2005/8/layout/arrow2"/>
    <dgm:cxn modelId="{900D2AFE-A3E7-194F-B40E-D37878B79578}" type="presParOf" srcId="{9652A78A-2FF2-6A46-A399-0A05E0BF6E8B}" destId="{FCC0FFDA-5C89-F14F-89F1-0FB387018BCA}" srcOrd="0" destOrd="0" presId="urn:microsoft.com/office/officeart/2005/8/layout/arrow2"/>
    <dgm:cxn modelId="{F49B4365-3200-1A45-BC61-E0595ECFFD60}" type="presParOf" srcId="{9652A78A-2FF2-6A46-A399-0A05E0BF6E8B}" destId="{2E74951D-44E3-9E4E-9954-1949D5188E92}" srcOrd="1" destOrd="0" presId="urn:microsoft.com/office/officeart/2005/8/layout/arrow2"/>
    <dgm:cxn modelId="{A0847561-3CDD-3C42-8DD1-8CA3A5E75AA7}" type="presParOf" srcId="{9652A78A-2FF2-6A46-A399-0A05E0BF6E8B}" destId="{130527C5-3B06-6742-88C2-3AF31D3DD922}" srcOrd="2" destOrd="0" presId="urn:microsoft.com/office/officeart/2005/8/layout/arrow2"/>
    <dgm:cxn modelId="{9BACAADA-70CB-D142-B2E0-0A1741175369}" type="presParOf" srcId="{9652A78A-2FF2-6A46-A399-0A05E0BF6E8B}" destId="{81078F0E-04E8-664D-8A8D-AFD996501477}" srcOrd="3" destOrd="0" presId="urn:microsoft.com/office/officeart/2005/8/layout/arrow2"/>
    <dgm:cxn modelId="{CDC4D1F8-4EE6-5046-911B-84D68DA4EFFA}" type="presParOf" srcId="{9652A78A-2FF2-6A46-A399-0A05E0BF6E8B}" destId="{E8A18D1A-A96F-BB42-B48A-2F058265B98B}" srcOrd="4" destOrd="0" presId="urn:microsoft.com/office/officeart/2005/8/layout/arrow2"/>
    <dgm:cxn modelId="{35EE0B3D-7A3D-F14E-BF19-D0DEEED35C63}" type="presParOf" srcId="{9652A78A-2FF2-6A46-A399-0A05E0BF6E8B}" destId="{6CB8835E-FB93-7547-B5B0-EA09BE1B0E8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7B378-1AC6-CC41-91F9-2790FD4022CC}">
      <dsp:nvSpPr>
        <dsp:cNvPr id="0" name=""/>
        <dsp:cNvSpPr/>
      </dsp:nvSpPr>
      <dsp:spPr>
        <a:xfrm>
          <a:off x="2141687" y="0"/>
          <a:ext cx="5762324" cy="36014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0FFDA-5C89-F14F-89F1-0FB387018BCA}">
      <dsp:nvSpPr>
        <dsp:cNvPr id="0" name=""/>
        <dsp:cNvSpPr/>
      </dsp:nvSpPr>
      <dsp:spPr>
        <a:xfrm>
          <a:off x="2873502" y="2485722"/>
          <a:ext cx="149820" cy="14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4951D-44E3-9E4E-9954-1949D5188E92}">
      <dsp:nvSpPr>
        <dsp:cNvPr id="0" name=""/>
        <dsp:cNvSpPr/>
      </dsp:nvSpPr>
      <dsp:spPr>
        <a:xfrm>
          <a:off x="2948413" y="2560633"/>
          <a:ext cx="1342621" cy="1040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8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1</a:t>
          </a:r>
        </a:p>
      </dsp:txBody>
      <dsp:txXfrm>
        <a:off x="2948413" y="2560633"/>
        <a:ext cx="1342621" cy="1040819"/>
      </dsp:txXfrm>
    </dsp:sp>
    <dsp:sp modelId="{130527C5-3B06-6742-88C2-3AF31D3DD922}">
      <dsp:nvSpPr>
        <dsp:cNvPr id="0" name=""/>
        <dsp:cNvSpPr/>
      </dsp:nvSpPr>
      <dsp:spPr>
        <a:xfrm>
          <a:off x="4195956" y="1506847"/>
          <a:ext cx="270829" cy="2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78F0E-04E8-664D-8A8D-AFD996501477}">
      <dsp:nvSpPr>
        <dsp:cNvPr id="0" name=""/>
        <dsp:cNvSpPr/>
      </dsp:nvSpPr>
      <dsp:spPr>
        <a:xfrm>
          <a:off x="4331371" y="1642262"/>
          <a:ext cx="1382957" cy="195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0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2 </a:t>
          </a:r>
        </a:p>
      </dsp:txBody>
      <dsp:txXfrm>
        <a:off x="4331371" y="1642262"/>
        <a:ext cx="1382957" cy="1959190"/>
      </dsp:txXfrm>
    </dsp:sp>
    <dsp:sp modelId="{E8A18D1A-A96F-BB42-B48A-2F058265B98B}">
      <dsp:nvSpPr>
        <dsp:cNvPr id="0" name=""/>
        <dsp:cNvSpPr/>
      </dsp:nvSpPr>
      <dsp:spPr>
        <a:xfrm>
          <a:off x="6195431" y="863389"/>
          <a:ext cx="374551" cy="37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835E-FB93-7547-B5B0-EA09BE1B0E81}">
      <dsp:nvSpPr>
        <dsp:cNvPr id="0" name=""/>
        <dsp:cNvSpPr/>
      </dsp:nvSpPr>
      <dsp:spPr>
        <a:xfrm>
          <a:off x="6427714" y="983204"/>
          <a:ext cx="1382957" cy="250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6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3</a:t>
          </a:r>
        </a:p>
      </dsp:txBody>
      <dsp:txXfrm>
        <a:off x="6427714" y="983204"/>
        <a:ext cx="1382957" cy="250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EBEC-42A3-8843-A5D8-16029CD2B791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BD55-775F-9947-8F6E-EACFEDE0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BD55-775F-9947-8F6E-EACFEDE06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28035F-FDAE-BE4A-8D39-E0CDB0AAD660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0431DA-5A3F-8B44-A57A-C82491E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2B266-C807-8F4C-AB70-79B5209F30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65" y="1116043"/>
            <a:ext cx="2051873" cy="23385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BA97DD-7757-0D40-8CD8-566E884FADBA}"/>
              </a:ext>
            </a:extLst>
          </p:cNvPr>
          <p:cNvSpPr txBox="1"/>
          <p:nvPr/>
        </p:nvSpPr>
        <p:spPr>
          <a:xfrm>
            <a:off x="4024562" y="3910264"/>
            <a:ext cx="380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pple Chancery" panose="03020702040506060504" pitchFamily="66" charset="-79"/>
              </a:rPr>
              <a:t>Master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10016-DC4C-CD4B-8013-866074B3FC72}"/>
              </a:ext>
            </a:extLst>
          </p:cNvPr>
          <p:cNvSpPr txBox="1"/>
          <p:nvPr/>
        </p:nvSpPr>
        <p:spPr>
          <a:xfrm>
            <a:off x="5137484" y="5257800"/>
            <a:ext cx="134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58615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2443-54AD-F544-A579-8487BC4E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3 Lower Complex Integration with CCSSC</a:t>
            </a:r>
          </a:p>
        </p:txBody>
      </p:sp>
      <p:pic>
        <p:nvPicPr>
          <p:cNvPr id="1025" name="Picture 1" descr="page3image22494032">
            <a:extLst>
              <a:ext uri="{FF2B5EF4-FFF2-40B4-BE49-F238E27FC236}">
                <a16:creationId xmlns:a16="http://schemas.microsoft.com/office/drawing/2014/main" id="{C7B62EF2-8493-B644-B887-A164AE54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57" y="2632790"/>
            <a:ext cx="5503089" cy="37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B4CC6C-769C-3748-AFC8-921CAB0F2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67" y="2632790"/>
            <a:ext cx="4991824" cy="3792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D7D2CB-0FAD-FC48-9052-6A8BEA69D2E2}"/>
              </a:ext>
            </a:extLst>
          </p:cNvPr>
          <p:cNvSpPr txBox="1"/>
          <p:nvPr/>
        </p:nvSpPr>
        <p:spPr>
          <a:xfrm>
            <a:off x="1576136" y="6424863"/>
            <a:ext cx="32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Lower Complex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46C7C-D271-8444-A589-997093ACFA11}"/>
              </a:ext>
            </a:extLst>
          </p:cNvPr>
          <p:cNvSpPr txBox="1"/>
          <p:nvPr/>
        </p:nvSpPr>
        <p:spPr>
          <a:xfrm>
            <a:off x="7262417" y="6429055"/>
            <a:ext cx="32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 Lower Complex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FA041-475D-E846-98E4-3D8E3FC7D317}"/>
              </a:ext>
            </a:extLst>
          </p:cNvPr>
          <p:cNvSpPr/>
          <p:nvPr/>
        </p:nvSpPr>
        <p:spPr>
          <a:xfrm>
            <a:off x="9139021" y="3974828"/>
            <a:ext cx="27438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latin typeface="CIDFont+F2"/>
              </a:rPr>
              <a:t>EXISTING TENNIS COURTS TO REMAIN. NEW SPORTS CENTRE TO FACILITATE OFFICE, KIOSK AND MULTI ROOM FOR TENNIS OPPERATIONS </a:t>
            </a:r>
            <a:endParaRPr lang="en-AU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034A4-752B-F64B-A70E-2E51190F533D}"/>
              </a:ext>
            </a:extLst>
          </p:cNvPr>
          <p:cNvSpPr/>
          <p:nvPr/>
        </p:nvSpPr>
        <p:spPr>
          <a:xfrm>
            <a:off x="8791268" y="4868597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CIDFont+F2"/>
              </a:rPr>
              <a:t>PROPOSED NEW CENTRAL COAST SQUASH CENTER </a:t>
            </a:r>
            <a:endParaRPr lang="en-A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79029-2B17-114D-96B1-AC6A742B58AC}"/>
              </a:ext>
            </a:extLst>
          </p:cNvPr>
          <p:cNvSpPr txBox="1"/>
          <p:nvPr/>
        </p:nvSpPr>
        <p:spPr>
          <a:xfrm>
            <a:off x="3806896" y="1696021"/>
            <a:ext cx="462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“ Catalyst for Lower Complex Upgrade”</a:t>
            </a:r>
          </a:p>
        </p:txBody>
      </p:sp>
    </p:spTree>
    <p:extLst>
      <p:ext uri="{BB962C8B-B14F-4D97-AF65-F5344CB8AC3E}">
        <p14:creationId xmlns:p14="http://schemas.microsoft.com/office/powerpoint/2010/main" val="211427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D201-ACF1-674A-9EA1-83EE65A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01278" cy="706964"/>
          </a:xfrm>
        </p:spPr>
        <p:txBody>
          <a:bodyPr/>
          <a:lstStyle/>
          <a:p>
            <a:r>
              <a:rPr lang="en-US" sz="2800" dirty="0"/>
              <a:t>Phase 3 Lower Complex Proposed CCSSC Level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A59AC-3E6A-A141-B0AD-204D9C3EE9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92" y="2367115"/>
            <a:ext cx="5442945" cy="415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1C36F-AA7C-1C49-9A9B-69EFAC08459E}"/>
              </a:ext>
            </a:extLst>
          </p:cNvPr>
          <p:cNvSpPr txBox="1"/>
          <p:nvPr/>
        </p:nvSpPr>
        <p:spPr>
          <a:xfrm>
            <a:off x="1888095" y="6550223"/>
            <a:ext cx="2490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Lower Ground Level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82E5C-5F56-004B-97D1-C5E5A0F02F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468" y="2388072"/>
            <a:ext cx="5647353" cy="4188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B7991-83DE-1243-B376-AEDC1F916B9B}"/>
              </a:ext>
            </a:extLst>
          </p:cNvPr>
          <p:cNvSpPr txBox="1"/>
          <p:nvPr/>
        </p:nvSpPr>
        <p:spPr>
          <a:xfrm>
            <a:off x="8171788" y="6550223"/>
            <a:ext cx="2490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Main Level Plan</a:t>
            </a:r>
          </a:p>
        </p:txBody>
      </p:sp>
    </p:spTree>
    <p:extLst>
      <p:ext uri="{BB962C8B-B14F-4D97-AF65-F5344CB8AC3E}">
        <p14:creationId xmlns:p14="http://schemas.microsoft.com/office/powerpoint/2010/main" val="423759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5B8F-6B45-1848-8A1E-EA267529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0" y="961637"/>
            <a:ext cx="10527633" cy="706964"/>
          </a:xfrm>
        </p:spPr>
        <p:txBody>
          <a:bodyPr/>
          <a:lstStyle/>
          <a:p>
            <a:r>
              <a:rPr lang="en-US" sz="2400" dirty="0"/>
              <a:t>Phase 3 Lower Complex Proposed CCSSC Development Side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5A8A6-FE94-7E4E-B6CD-EC155B59DF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2532670"/>
            <a:ext cx="10760241" cy="2580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8EFF4-4656-CF49-B982-DD32BE2045E8}"/>
              </a:ext>
            </a:extLst>
          </p:cNvPr>
          <p:cNvSpPr txBox="1"/>
          <p:nvPr/>
        </p:nvSpPr>
        <p:spPr>
          <a:xfrm>
            <a:off x="4283242" y="530592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Elevation South</a:t>
            </a:r>
          </a:p>
        </p:txBody>
      </p:sp>
    </p:spTree>
    <p:extLst>
      <p:ext uri="{BB962C8B-B14F-4D97-AF65-F5344CB8AC3E}">
        <p14:creationId xmlns:p14="http://schemas.microsoft.com/office/powerpoint/2010/main" val="221903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51B2-FA5D-CB47-B6A8-E576649D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Phase 3 – Tournament Grade Lower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963A2-3123-9A45-94C3-94A3A951743D}"/>
              </a:ext>
            </a:extLst>
          </p:cNvPr>
          <p:cNvSpPr txBox="1"/>
          <p:nvPr/>
        </p:nvSpPr>
        <p:spPr>
          <a:xfrm>
            <a:off x="4391526" y="1680632"/>
            <a:ext cx="286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Current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14876-AEAE-5942-9B89-81085B54488C}"/>
              </a:ext>
            </a:extLst>
          </p:cNvPr>
          <p:cNvSpPr txBox="1"/>
          <p:nvPr/>
        </p:nvSpPr>
        <p:spPr>
          <a:xfrm>
            <a:off x="2863516" y="2394284"/>
            <a:ext cx="565484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Lift courts by 1 </a:t>
            </a:r>
            <a:r>
              <a:rPr lang="en-US" sz="1400" dirty="0" err="1"/>
              <a:t>metre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 internal drainage and resurface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Estimated high level cost $1.2 million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EA238-2534-BF40-A7F7-1FC9720C69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515" y="3226398"/>
            <a:ext cx="5462337" cy="354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57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EF32-2B42-574B-90C1-5E0891B6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 – Schedule and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7AADC-B55A-D843-B613-D67D784A8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147" y="1736713"/>
            <a:ext cx="7651082" cy="50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494F-E7B9-3843-9C86-1AB2A550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F3F3-00E7-9A4D-B9F0-07651A37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02857" cy="34163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Incorporates</a:t>
            </a:r>
            <a:r>
              <a:rPr lang="en-US" dirty="0"/>
              <a:t> court, infrastructure and environmental setting upgrade to Upper and Lower Complex</a:t>
            </a:r>
          </a:p>
          <a:p>
            <a:r>
              <a:rPr lang="en-US" b="1" i="1" dirty="0"/>
              <a:t>Facilitates </a:t>
            </a:r>
            <a:r>
              <a:rPr lang="en-US" dirty="0"/>
              <a:t>court upgrades to accommodate projected growth areas</a:t>
            </a:r>
          </a:p>
          <a:p>
            <a:r>
              <a:rPr lang="en-US" b="1" i="1" dirty="0"/>
              <a:t>Integrates</a:t>
            </a:r>
            <a:r>
              <a:rPr lang="en-US" dirty="0"/>
              <a:t> planned squash complex facilities with tournament quality courts on Lower Complex</a:t>
            </a:r>
          </a:p>
          <a:p>
            <a:r>
              <a:rPr lang="en-US" b="1" i="1" dirty="0"/>
              <a:t>Elevates</a:t>
            </a:r>
            <a:r>
              <a:rPr lang="en-US" dirty="0"/>
              <a:t> existing Upper Complex infrastructure to a modern, functional and community friendly Centre </a:t>
            </a:r>
          </a:p>
          <a:p>
            <a:r>
              <a:rPr lang="en-US" b="1" i="1" dirty="0"/>
              <a:t>Improves </a:t>
            </a:r>
            <a:r>
              <a:rPr lang="en-US" dirty="0"/>
              <a:t>front desk management and retail pro-shop </a:t>
            </a:r>
          </a:p>
          <a:p>
            <a:r>
              <a:rPr lang="en-US" dirty="0"/>
              <a:t>Phased approach to allow funding to be attained for each stage with minimal disruption to current operations</a:t>
            </a:r>
          </a:p>
          <a:p>
            <a:r>
              <a:rPr lang="en-US" dirty="0"/>
              <a:t>Overall objective to attain Tennis NSW Tier 2 Ranking while maintaining community based operations and financial viability.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7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1ED0-3A4A-D541-A5A6-F5619172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 - </a:t>
            </a:r>
            <a:r>
              <a:rPr lang="en-US" sz="2800" dirty="0"/>
              <a:t>Goals and 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87414E-0524-B84F-959B-D23A645F2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33983"/>
              </p:ext>
            </p:extLst>
          </p:nvPr>
        </p:nvGraphicFramePr>
        <p:xfrm>
          <a:off x="1155700" y="2418347"/>
          <a:ext cx="10045700" cy="360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E36C56-39CB-0A4A-AF23-0F139B2C46B1}"/>
              </a:ext>
            </a:extLst>
          </p:cNvPr>
          <p:cNvSpPr txBox="1"/>
          <p:nvPr/>
        </p:nvSpPr>
        <p:spPr>
          <a:xfrm>
            <a:off x="8903369" y="2405921"/>
            <a:ext cx="253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Tier 2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E9C82-B3F7-F54D-8F12-9E42EA8EEA8E}"/>
              </a:ext>
            </a:extLst>
          </p:cNvPr>
          <p:cNvSpPr txBox="1"/>
          <p:nvPr/>
        </p:nvSpPr>
        <p:spPr>
          <a:xfrm>
            <a:off x="1239252" y="5043502"/>
            <a:ext cx="2791327" cy="1015663"/>
          </a:xfrm>
          <a:prstGeom prst="rect">
            <a:avLst/>
          </a:prstGeom>
          <a:solidFill>
            <a:srgbClr val="002060">
              <a:alpha val="67843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Planning and costing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Urgent maintenance and upgrade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Visual site improvement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Coaching Excellence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Financial performance improvement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00" dirty="0">
                <a:solidFill>
                  <a:schemeClr val="bg1"/>
                </a:solidFill>
              </a:rPr>
              <a:t>Product definition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287B9-0C0E-234D-A05D-122A0CA61730}"/>
              </a:ext>
            </a:extLst>
          </p:cNvPr>
          <p:cNvSpPr txBox="1"/>
          <p:nvPr/>
        </p:nvSpPr>
        <p:spPr>
          <a:xfrm>
            <a:off x="2532980" y="2671654"/>
            <a:ext cx="2791327" cy="1477328"/>
          </a:xfrm>
          <a:prstGeom prst="rect">
            <a:avLst/>
          </a:prstGeom>
          <a:solidFill>
            <a:srgbClr val="002060">
              <a:alpha val="67843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Upper Complex Infrastructure Upgrade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Ongoing maintenance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Visual site improvement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Hotshot courts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Expanding the product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Lighting Improvement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Court re-configuration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Entry statement and impact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Securing finance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0F3B1-A6BD-CF45-8700-9792B0EA0CB4}"/>
              </a:ext>
            </a:extLst>
          </p:cNvPr>
          <p:cNvSpPr txBox="1"/>
          <p:nvPr/>
        </p:nvSpPr>
        <p:spPr>
          <a:xfrm>
            <a:off x="7654926" y="4219073"/>
            <a:ext cx="3095452" cy="861774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Lower Complex Court Upgrade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Ongoing maintenance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 High Level Tournament standard facilities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Achieving operational excellence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Achieving financial </a:t>
            </a:r>
            <a:r>
              <a:rPr lang="en-US" sz="1000" dirty="0" err="1">
                <a:solidFill>
                  <a:schemeClr val="bg1"/>
                </a:solidFill>
              </a:rPr>
              <a:t>independance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66CD7A-6E28-334E-9428-B465EA99825B}"/>
              </a:ext>
            </a:extLst>
          </p:cNvPr>
          <p:cNvCxnSpPr>
            <a:cxnSpLocks/>
          </p:cNvCxnSpPr>
          <p:nvPr/>
        </p:nvCxnSpPr>
        <p:spPr>
          <a:xfrm>
            <a:off x="3429000" y="6497053"/>
            <a:ext cx="6015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FC4AD2-D970-424E-9192-244F45BBC262}"/>
              </a:ext>
            </a:extLst>
          </p:cNvPr>
          <p:cNvSpPr txBox="1"/>
          <p:nvPr/>
        </p:nvSpPr>
        <p:spPr>
          <a:xfrm>
            <a:off x="2935706" y="6262541"/>
            <a:ext cx="6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63BC2-4595-9643-A2CD-E2069C93D78A}"/>
              </a:ext>
            </a:extLst>
          </p:cNvPr>
          <p:cNvSpPr txBox="1"/>
          <p:nvPr/>
        </p:nvSpPr>
        <p:spPr>
          <a:xfrm>
            <a:off x="5077329" y="6274968"/>
            <a:ext cx="6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523AC-AE2D-B444-BCA3-7DD4A8B09A42}"/>
              </a:ext>
            </a:extLst>
          </p:cNvPr>
          <p:cNvSpPr txBox="1"/>
          <p:nvPr/>
        </p:nvSpPr>
        <p:spPr>
          <a:xfrm>
            <a:off x="6761749" y="6274968"/>
            <a:ext cx="6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5D69B-92C6-8645-BC5F-C7F0470967A2}"/>
              </a:ext>
            </a:extLst>
          </p:cNvPr>
          <p:cNvSpPr txBox="1"/>
          <p:nvPr/>
        </p:nvSpPr>
        <p:spPr>
          <a:xfrm>
            <a:off x="8698832" y="6262541"/>
            <a:ext cx="6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E18C3-8DB1-C840-9BFE-03D0D8969053}"/>
              </a:ext>
            </a:extLst>
          </p:cNvPr>
          <p:cNvSpPr txBox="1"/>
          <p:nvPr/>
        </p:nvSpPr>
        <p:spPr>
          <a:xfrm>
            <a:off x="5591845" y="6504236"/>
            <a:ext cx="149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Medium Term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C9656-0135-404A-BDC6-CA5EFA6C0F57}"/>
              </a:ext>
            </a:extLst>
          </p:cNvPr>
          <p:cNvSpPr txBox="1"/>
          <p:nvPr/>
        </p:nvSpPr>
        <p:spPr>
          <a:xfrm>
            <a:off x="7603960" y="6497053"/>
            <a:ext cx="149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Long Term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0DD54-2740-E546-8D3D-A6E8C672FF03}"/>
              </a:ext>
            </a:extLst>
          </p:cNvPr>
          <p:cNvSpPr txBox="1"/>
          <p:nvPr/>
        </p:nvSpPr>
        <p:spPr>
          <a:xfrm>
            <a:off x="4001169" y="6509480"/>
            <a:ext cx="149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Short Term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FEE4B-F3D8-B844-801A-7955382ABD3A}"/>
              </a:ext>
            </a:extLst>
          </p:cNvPr>
          <p:cNvSpPr txBox="1"/>
          <p:nvPr/>
        </p:nvSpPr>
        <p:spPr>
          <a:xfrm>
            <a:off x="2532980" y="6517709"/>
            <a:ext cx="149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425567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8523-280C-DB4E-9E01-CE57116C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53151" cy="706964"/>
          </a:xfrm>
        </p:spPr>
        <p:txBody>
          <a:bodyPr/>
          <a:lstStyle/>
          <a:p>
            <a:r>
              <a:rPr lang="en-US" sz="2800"/>
              <a:t>Master Plan Existing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C2253-9FD3-3B41-AFAA-83F12D838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273" y="2533338"/>
            <a:ext cx="8482263" cy="4216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F4D6D-7B70-AD45-99D2-0468B06BE0D5}"/>
              </a:ext>
            </a:extLst>
          </p:cNvPr>
          <p:cNvSpPr txBox="1"/>
          <p:nvPr/>
        </p:nvSpPr>
        <p:spPr>
          <a:xfrm>
            <a:off x="2628900" y="4876800"/>
            <a:ext cx="193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Lower Complex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6C014-2292-7E40-A4F5-D1B81CD30E29}"/>
              </a:ext>
            </a:extLst>
          </p:cNvPr>
          <p:cNvSpPr txBox="1"/>
          <p:nvPr/>
        </p:nvSpPr>
        <p:spPr>
          <a:xfrm>
            <a:off x="6959600" y="6210300"/>
            <a:ext cx="20955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Upper Complex</a:t>
            </a:r>
          </a:p>
        </p:txBody>
      </p:sp>
    </p:spTree>
    <p:extLst>
      <p:ext uri="{BB962C8B-B14F-4D97-AF65-F5344CB8AC3E}">
        <p14:creationId xmlns:p14="http://schemas.microsoft.com/office/powerpoint/2010/main" val="350395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AD2B-E941-7B43-ACA0-C368C55B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2: Upper Complex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0F5DA-919C-094B-AB6A-ED51D6E38880}"/>
              </a:ext>
            </a:extLst>
          </p:cNvPr>
          <p:cNvSpPr txBox="1"/>
          <p:nvPr/>
        </p:nvSpPr>
        <p:spPr>
          <a:xfrm>
            <a:off x="4413682" y="1679440"/>
            <a:ext cx="29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Existing Configuration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72FED-73CF-164C-A017-756C8198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99673" y="1959499"/>
            <a:ext cx="4572006" cy="5065745"/>
          </a:xfrm>
          <a:prstGeom prst="rect">
            <a:avLst/>
          </a:prstGeom>
          <a:blipFill>
            <a:blip r:embed="rId3" cstate="email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08D069-E62C-1E4E-B8CE-3154D86013AE}"/>
              </a:ext>
            </a:extLst>
          </p:cNvPr>
          <p:cNvCxnSpPr>
            <a:cxnSpLocks/>
          </p:cNvCxnSpPr>
          <p:nvPr/>
        </p:nvCxnSpPr>
        <p:spPr>
          <a:xfrm flipV="1">
            <a:off x="6039853" y="2575700"/>
            <a:ext cx="1732547" cy="23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4D7A87-7713-6C4C-BB09-784B592FFA7C}"/>
              </a:ext>
            </a:extLst>
          </p:cNvPr>
          <p:cNvCxnSpPr>
            <a:cxnSpLocks/>
          </p:cNvCxnSpPr>
          <p:nvPr/>
        </p:nvCxnSpPr>
        <p:spPr>
          <a:xfrm>
            <a:off x="6039853" y="2598821"/>
            <a:ext cx="0" cy="175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05870-2973-B54A-9310-714BBC7BA1F2}"/>
              </a:ext>
            </a:extLst>
          </p:cNvPr>
          <p:cNvCxnSpPr>
            <a:cxnSpLocks/>
          </p:cNvCxnSpPr>
          <p:nvPr/>
        </p:nvCxnSpPr>
        <p:spPr>
          <a:xfrm>
            <a:off x="6039853" y="4355432"/>
            <a:ext cx="1732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53B752-3EDE-1B4C-B395-AE2AE6F80D53}"/>
              </a:ext>
            </a:extLst>
          </p:cNvPr>
          <p:cNvCxnSpPr/>
          <p:nvPr/>
        </p:nvCxnSpPr>
        <p:spPr>
          <a:xfrm>
            <a:off x="7772400" y="2587260"/>
            <a:ext cx="0" cy="889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E4EA0B-D6B9-FD47-B3B7-C4FC40A575EB}"/>
              </a:ext>
            </a:extLst>
          </p:cNvPr>
          <p:cNvCxnSpPr/>
          <p:nvPr/>
        </p:nvCxnSpPr>
        <p:spPr>
          <a:xfrm>
            <a:off x="7772400" y="3633537"/>
            <a:ext cx="0" cy="72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>
            <a:extLst>
              <a:ext uri="{FF2B5EF4-FFF2-40B4-BE49-F238E27FC236}">
                <a16:creationId xmlns:a16="http://schemas.microsoft.com/office/drawing/2014/main" id="{B374912C-2DA5-9C4D-B812-3BD530366A39}"/>
              </a:ext>
            </a:extLst>
          </p:cNvPr>
          <p:cNvSpPr/>
          <p:nvPr/>
        </p:nvSpPr>
        <p:spPr>
          <a:xfrm>
            <a:off x="6039853" y="2598821"/>
            <a:ext cx="1732547" cy="1756611"/>
          </a:xfrm>
          <a:prstGeom prst="frame">
            <a:avLst>
              <a:gd name="adj1" fmla="val 50000"/>
            </a:avLst>
          </a:prstGeom>
          <a:solidFill>
            <a:srgbClr val="92D050">
              <a:alpha val="5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93C72CC-F1A7-8744-B789-9C58E518D0BD}"/>
              </a:ext>
            </a:extLst>
          </p:cNvPr>
          <p:cNvSpPr/>
          <p:nvPr/>
        </p:nvSpPr>
        <p:spPr>
          <a:xfrm>
            <a:off x="3352803" y="2656703"/>
            <a:ext cx="416007" cy="1807013"/>
          </a:xfrm>
          <a:prstGeom prst="frame">
            <a:avLst>
              <a:gd name="adj1" fmla="val 50000"/>
            </a:avLst>
          </a:prstGeom>
          <a:solidFill>
            <a:srgbClr val="92D05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53D1FF3-7F3E-3E46-BAE6-76EC77D6BE6A}"/>
              </a:ext>
            </a:extLst>
          </p:cNvPr>
          <p:cNvSpPr/>
          <p:nvPr/>
        </p:nvSpPr>
        <p:spPr>
          <a:xfrm>
            <a:off x="5666874" y="4584032"/>
            <a:ext cx="1867344" cy="1925052"/>
          </a:xfrm>
          <a:custGeom>
            <a:avLst/>
            <a:gdLst>
              <a:gd name="connsiteX0" fmla="*/ 0 w 1840831"/>
              <a:gd name="connsiteY0" fmla="*/ 36094 h 1925052"/>
              <a:gd name="connsiteX1" fmla="*/ 890337 w 1840831"/>
              <a:gd name="connsiteY1" fmla="*/ 48126 h 1925052"/>
              <a:gd name="connsiteX2" fmla="*/ 878305 w 1840831"/>
              <a:gd name="connsiteY2" fmla="*/ 0 h 1925052"/>
              <a:gd name="connsiteX3" fmla="*/ 1804737 w 1840831"/>
              <a:gd name="connsiteY3" fmla="*/ 0 h 1925052"/>
              <a:gd name="connsiteX4" fmla="*/ 1840831 w 1840831"/>
              <a:gd name="connsiteY4" fmla="*/ 1840831 h 1925052"/>
              <a:gd name="connsiteX5" fmla="*/ 1010652 w 1840831"/>
              <a:gd name="connsiteY5" fmla="*/ 1925052 h 1925052"/>
              <a:gd name="connsiteX6" fmla="*/ 72189 w 1840831"/>
              <a:gd name="connsiteY6" fmla="*/ 1925052 h 1925052"/>
              <a:gd name="connsiteX7" fmla="*/ 72189 w 1840831"/>
              <a:gd name="connsiteY7" fmla="*/ 1768642 h 1925052"/>
              <a:gd name="connsiteX8" fmla="*/ 72189 w 1840831"/>
              <a:gd name="connsiteY8" fmla="*/ 1768642 h 1925052"/>
              <a:gd name="connsiteX9" fmla="*/ 72189 w 1840831"/>
              <a:gd name="connsiteY9" fmla="*/ 1768642 h 1925052"/>
              <a:gd name="connsiteX10" fmla="*/ 72189 w 1840831"/>
              <a:gd name="connsiteY10" fmla="*/ 1768642 h 1925052"/>
              <a:gd name="connsiteX11" fmla="*/ 72189 w 1840831"/>
              <a:gd name="connsiteY11" fmla="*/ 1768642 h 1925052"/>
              <a:gd name="connsiteX12" fmla="*/ 72189 w 1840831"/>
              <a:gd name="connsiteY12" fmla="*/ 1768642 h 1925052"/>
              <a:gd name="connsiteX13" fmla="*/ 72189 w 1840831"/>
              <a:gd name="connsiteY13" fmla="*/ 1768642 h 1925052"/>
              <a:gd name="connsiteX14" fmla="*/ 24063 w 1840831"/>
              <a:gd name="connsiteY14" fmla="*/ 1792705 h 1925052"/>
              <a:gd name="connsiteX15" fmla="*/ 0 w 1840831"/>
              <a:gd name="connsiteY15" fmla="*/ 36094 h 192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0831" h="1925052">
                <a:moveTo>
                  <a:pt x="0" y="36094"/>
                </a:moveTo>
                <a:lnTo>
                  <a:pt x="890337" y="48126"/>
                </a:lnTo>
                <a:lnTo>
                  <a:pt x="878305" y="0"/>
                </a:lnTo>
                <a:lnTo>
                  <a:pt x="1804737" y="0"/>
                </a:lnTo>
                <a:lnTo>
                  <a:pt x="1840831" y="1840831"/>
                </a:lnTo>
                <a:lnTo>
                  <a:pt x="1010652" y="1925052"/>
                </a:lnTo>
                <a:lnTo>
                  <a:pt x="72189" y="192505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72189" y="1768642"/>
                </a:lnTo>
                <a:lnTo>
                  <a:pt x="24063" y="1792705"/>
                </a:lnTo>
                <a:lnTo>
                  <a:pt x="0" y="36094"/>
                </a:lnTo>
                <a:close/>
              </a:path>
            </a:pathLst>
          </a:custGeom>
          <a:solidFill>
            <a:srgbClr val="00B0F0">
              <a:alpha val="5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8B426A9-1A91-3142-AE48-5CEBF22A8413}"/>
              </a:ext>
            </a:extLst>
          </p:cNvPr>
          <p:cNvSpPr/>
          <p:nvPr/>
        </p:nvSpPr>
        <p:spPr>
          <a:xfrm>
            <a:off x="3344779" y="4559968"/>
            <a:ext cx="2045368" cy="1925053"/>
          </a:xfrm>
          <a:custGeom>
            <a:avLst/>
            <a:gdLst>
              <a:gd name="connsiteX0" fmla="*/ 0 w 2045368"/>
              <a:gd name="connsiteY0" fmla="*/ 1925053 h 1925053"/>
              <a:gd name="connsiteX1" fmla="*/ 2045368 w 2045368"/>
              <a:gd name="connsiteY1" fmla="*/ 1925053 h 1925053"/>
              <a:gd name="connsiteX2" fmla="*/ 2033337 w 2045368"/>
              <a:gd name="connsiteY2" fmla="*/ 0 h 1925053"/>
              <a:gd name="connsiteX3" fmla="*/ 649705 w 2045368"/>
              <a:gd name="connsiteY3" fmla="*/ 0 h 1925053"/>
              <a:gd name="connsiteX4" fmla="*/ 661737 w 2045368"/>
              <a:gd name="connsiteY4" fmla="*/ 72190 h 1925053"/>
              <a:gd name="connsiteX5" fmla="*/ 24063 w 2045368"/>
              <a:gd name="connsiteY5" fmla="*/ 60158 h 1925053"/>
              <a:gd name="connsiteX6" fmla="*/ 0 w 2045368"/>
              <a:gd name="connsiteY6" fmla="*/ 1925053 h 19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368" h="1925053">
                <a:moveTo>
                  <a:pt x="0" y="1925053"/>
                </a:moveTo>
                <a:lnTo>
                  <a:pt x="2045368" y="1925053"/>
                </a:lnTo>
                <a:cubicBezTo>
                  <a:pt x="2041358" y="1283369"/>
                  <a:pt x="2037347" y="641684"/>
                  <a:pt x="2033337" y="0"/>
                </a:cubicBezTo>
                <a:lnTo>
                  <a:pt x="649705" y="0"/>
                </a:lnTo>
                <a:lnTo>
                  <a:pt x="661737" y="72190"/>
                </a:lnTo>
                <a:lnTo>
                  <a:pt x="24063" y="60158"/>
                </a:lnTo>
                <a:lnTo>
                  <a:pt x="0" y="1925053"/>
                </a:lnTo>
                <a:close/>
              </a:path>
            </a:pathLst>
          </a:custGeom>
          <a:solidFill>
            <a:srgbClr val="00B0F0">
              <a:alpha val="5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7ADB510-5DBD-4448-A763-AE3031784EB2}"/>
              </a:ext>
            </a:extLst>
          </p:cNvPr>
          <p:cNvSpPr/>
          <p:nvPr/>
        </p:nvSpPr>
        <p:spPr>
          <a:xfrm>
            <a:off x="3311611" y="2656703"/>
            <a:ext cx="469557" cy="1807013"/>
          </a:xfrm>
          <a:custGeom>
            <a:avLst/>
            <a:gdLst>
              <a:gd name="connsiteX0" fmla="*/ 24713 w 469557"/>
              <a:gd name="connsiteY0" fmla="*/ 1841156 h 1841156"/>
              <a:gd name="connsiteX1" fmla="*/ 469557 w 469557"/>
              <a:gd name="connsiteY1" fmla="*/ 1841156 h 1841156"/>
              <a:gd name="connsiteX2" fmla="*/ 457200 w 469557"/>
              <a:gd name="connsiteY2" fmla="*/ 0 h 1841156"/>
              <a:gd name="connsiteX3" fmla="*/ 0 w 469557"/>
              <a:gd name="connsiteY3" fmla="*/ 12356 h 1841156"/>
              <a:gd name="connsiteX4" fmla="*/ 24713 w 469557"/>
              <a:gd name="connsiteY4" fmla="*/ 1841156 h 184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57" h="1841156">
                <a:moveTo>
                  <a:pt x="24713" y="1841156"/>
                </a:moveTo>
                <a:lnTo>
                  <a:pt x="469557" y="1841156"/>
                </a:lnTo>
                <a:lnTo>
                  <a:pt x="457200" y="0"/>
                </a:lnTo>
                <a:lnTo>
                  <a:pt x="0" y="12356"/>
                </a:lnTo>
                <a:lnTo>
                  <a:pt x="24713" y="18411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4C26B92-C924-EB49-A411-F4C8AD3F172A}"/>
              </a:ext>
            </a:extLst>
          </p:cNvPr>
          <p:cNvSpPr/>
          <p:nvPr/>
        </p:nvSpPr>
        <p:spPr>
          <a:xfrm>
            <a:off x="5202195" y="2310714"/>
            <a:ext cx="3126259" cy="4102443"/>
          </a:xfrm>
          <a:custGeom>
            <a:avLst/>
            <a:gdLst>
              <a:gd name="connsiteX0" fmla="*/ 0 w 3126259"/>
              <a:gd name="connsiteY0" fmla="*/ 518983 h 4102443"/>
              <a:gd name="connsiteX1" fmla="*/ 197708 w 3126259"/>
              <a:gd name="connsiteY1" fmla="*/ 914400 h 4102443"/>
              <a:gd name="connsiteX2" fmla="*/ 494270 w 3126259"/>
              <a:gd name="connsiteY2" fmla="*/ 902043 h 4102443"/>
              <a:gd name="connsiteX3" fmla="*/ 506627 w 3126259"/>
              <a:gd name="connsiteY3" fmla="*/ 1594021 h 4102443"/>
              <a:gd name="connsiteX4" fmla="*/ 741405 w 3126259"/>
              <a:gd name="connsiteY4" fmla="*/ 1322172 h 4102443"/>
              <a:gd name="connsiteX5" fmla="*/ 741405 w 3126259"/>
              <a:gd name="connsiteY5" fmla="*/ 185351 h 4102443"/>
              <a:gd name="connsiteX6" fmla="*/ 2582562 w 3126259"/>
              <a:gd name="connsiteY6" fmla="*/ 172994 h 4102443"/>
              <a:gd name="connsiteX7" fmla="*/ 2607275 w 3126259"/>
              <a:gd name="connsiteY7" fmla="*/ 2397210 h 4102443"/>
              <a:gd name="connsiteX8" fmla="*/ 2730843 w 3126259"/>
              <a:gd name="connsiteY8" fmla="*/ 2471351 h 4102443"/>
              <a:gd name="connsiteX9" fmla="*/ 2730843 w 3126259"/>
              <a:gd name="connsiteY9" fmla="*/ 2483708 h 4102443"/>
              <a:gd name="connsiteX10" fmla="*/ 2298356 w 3126259"/>
              <a:gd name="connsiteY10" fmla="*/ 2298356 h 4102443"/>
              <a:gd name="connsiteX11" fmla="*/ 2323070 w 3126259"/>
              <a:gd name="connsiteY11" fmla="*/ 4102443 h 4102443"/>
              <a:gd name="connsiteX12" fmla="*/ 3126259 w 3126259"/>
              <a:gd name="connsiteY12" fmla="*/ 3904735 h 4102443"/>
              <a:gd name="connsiteX13" fmla="*/ 3089189 w 3126259"/>
              <a:gd name="connsiteY13" fmla="*/ 1519881 h 4102443"/>
              <a:gd name="connsiteX14" fmla="*/ 2977978 w 3126259"/>
              <a:gd name="connsiteY14" fmla="*/ 1519881 h 4102443"/>
              <a:gd name="connsiteX15" fmla="*/ 2965621 w 3126259"/>
              <a:gd name="connsiteY15" fmla="*/ 1383956 h 4102443"/>
              <a:gd name="connsiteX16" fmla="*/ 3076832 w 3126259"/>
              <a:gd name="connsiteY16" fmla="*/ 1371600 h 4102443"/>
              <a:gd name="connsiteX17" fmla="*/ 3101546 w 3126259"/>
              <a:gd name="connsiteY17" fmla="*/ 1371600 h 4102443"/>
              <a:gd name="connsiteX18" fmla="*/ 3076832 w 3126259"/>
              <a:gd name="connsiteY18" fmla="*/ 0 h 4102443"/>
              <a:gd name="connsiteX19" fmla="*/ 543697 w 3126259"/>
              <a:gd name="connsiteY19" fmla="*/ 12356 h 4102443"/>
              <a:gd name="connsiteX20" fmla="*/ 543697 w 3126259"/>
              <a:gd name="connsiteY20" fmla="*/ 580767 h 4102443"/>
              <a:gd name="connsiteX21" fmla="*/ 0 w 3126259"/>
              <a:gd name="connsiteY21" fmla="*/ 518983 h 41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259" h="4102443">
                <a:moveTo>
                  <a:pt x="0" y="518983"/>
                </a:moveTo>
                <a:lnTo>
                  <a:pt x="197708" y="914400"/>
                </a:lnTo>
                <a:lnTo>
                  <a:pt x="494270" y="902043"/>
                </a:lnTo>
                <a:lnTo>
                  <a:pt x="506627" y="1594021"/>
                </a:lnTo>
                <a:lnTo>
                  <a:pt x="741405" y="1322172"/>
                </a:lnTo>
                <a:lnTo>
                  <a:pt x="741405" y="185351"/>
                </a:lnTo>
                <a:lnTo>
                  <a:pt x="2582562" y="172994"/>
                </a:lnTo>
                <a:lnTo>
                  <a:pt x="2607275" y="2397210"/>
                </a:lnTo>
                <a:lnTo>
                  <a:pt x="2730843" y="2471351"/>
                </a:lnTo>
                <a:lnTo>
                  <a:pt x="2730843" y="2483708"/>
                </a:lnTo>
                <a:lnTo>
                  <a:pt x="2298356" y="2298356"/>
                </a:lnTo>
                <a:lnTo>
                  <a:pt x="2323070" y="4102443"/>
                </a:lnTo>
                <a:lnTo>
                  <a:pt x="3126259" y="3904735"/>
                </a:lnTo>
                <a:lnTo>
                  <a:pt x="3089189" y="1519881"/>
                </a:lnTo>
                <a:lnTo>
                  <a:pt x="2977978" y="1519881"/>
                </a:lnTo>
                <a:lnTo>
                  <a:pt x="2965621" y="1383956"/>
                </a:lnTo>
                <a:lnTo>
                  <a:pt x="3076832" y="1371600"/>
                </a:lnTo>
                <a:lnTo>
                  <a:pt x="3101546" y="1371600"/>
                </a:lnTo>
                <a:lnTo>
                  <a:pt x="3076832" y="0"/>
                </a:lnTo>
                <a:lnTo>
                  <a:pt x="543697" y="12356"/>
                </a:lnTo>
                <a:lnTo>
                  <a:pt x="543697" y="580767"/>
                </a:lnTo>
                <a:lnTo>
                  <a:pt x="0" y="518983"/>
                </a:lnTo>
                <a:close/>
              </a:path>
            </a:pathLst>
          </a:custGeom>
          <a:blipFill dpi="0" rotWithShape="1">
            <a:blip r:embed="rId4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232838C-7F7F-5D41-9369-B5292DFFCEAC}"/>
              </a:ext>
            </a:extLst>
          </p:cNvPr>
          <p:cNvSpPr/>
          <p:nvPr/>
        </p:nvSpPr>
        <p:spPr>
          <a:xfrm>
            <a:off x="5880632" y="3684977"/>
            <a:ext cx="147837" cy="700858"/>
          </a:xfrm>
          <a:custGeom>
            <a:avLst/>
            <a:gdLst>
              <a:gd name="connsiteX0" fmla="*/ 5476 w 147837"/>
              <a:gd name="connsiteY0" fmla="*/ 109509 h 700858"/>
              <a:gd name="connsiteX1" fmla="*/ 147837 w 147837"/>
              <a:gd name="connsiteY1" fmla="*/ 0 h 700858"/>
              <a:gd name="connsiteX2" fmla="*/ 147837 w 147837"/>
              <a:gd name="connsiteY2" fmla="*/ 700858 h 700858"/>
              <a:gd name="connsiteX3" fmla="*/ 0 w 147837"/>
              <a:gd name="connsiteY3" fmla="*/ 700858 h 700858"/>
              <a:gd name="connsiteX4" fmla="*/ 5476 w 147837"/>
              <a:gd name="connsiteY4" fmla="*/ 109509 h 7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37" h="700858">
                <a:moveTo>
                  <a:pt x="5476" y="109509"/>
                </a:moveTo>
                <a:lnTo>
                  <a:pt x="147837" y="0"/>
                </a:lnTo>
                <a:lnTo>
                  <a:pt x="147837" y="700858"/>
                </a:lnTo>
                <a:lnTo>
                  <a:pt x="0" y="700858"/>
                </a:lnTo>
                <a:cubicBezTo>
                  <a:pt x="1825" y="503742"/>
                  <a:pt x="3651" y="306625"/>
                  <a:pt x="5476" y="109509"/>
                </a:cubicBezTo>
                <a:close/>
              </a:path>
            </a:pathLst>
          </a:custGeom>
          <a:blipFill>
            <a:blip r:embed="rId4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7FC4ADD-CE5D-FF45-9CA3-7E4E1588EADE}"/>
              </a:ext>
            </a:extLst>
          </p:cNvPr>
          <p:cNvSpPr/>
          <p:nvPr/>
        </p:nvSpPr>
        <p:spPr>
          <a:xfrm>
            <a:off x="5108594" y="4205145"/>
            <a:ext cx="2710347" cy="520168"/>
          </a:xfrm>
          <a:custGeom>
            <a:avLst/>
            <a:gdLst>
              <a:gd name="connsiteX0" fmla="*/ 0 w 2710347"/>
              <a:gd name="connsiteY0" fmla="*/ 5475 h 520168"/>
              <a:gd name="connsiteX1" fmla="*/ 164263 w 2710347"/>
              <a:gd name="connsiteY1" fmla="*/ 0 h 520168"/>
              <a:gd name="connsiteX2" fmla="*/ 722759 w 2710347"/>
              <a:gd name="connsiteY2" fmla="*/ 246395 h 520168"/>
              <a:gd name="connsiteX3" fmla="*/ 2704872 w 2710347"/>
              <a:gd name="connsiteY3" fmla="*/ 229969 h 520168"/>
              <a:gd name="connsiteX4" fmla="*/ 2710347 w 2710347"/>
              <a:gd name="connsiteY4" fmla="*/ 520168 h 520168"/>
              <a:gd name="connsiteX5" fmla="*/ 2387296 w 2710347"/>
              <a:gd name="connsiteY5" fmla="*/ 372330 h 520168"/>
              <a:gd name="connsiteX6" fmla="*/ 2370869 w 2710347"/>
              <a:gd name="connsiteY6" fmla="*/ 361380 h 520168"/>
              <a:gd name="connsiteX7" fmla="*/ 1418141 w 2710347"/>
              <a:gd name="connsiteY7" fmla="*/ 361380 h 520168"/>
              <a:gd name="connsiteX8" fmla="*/ 1423617 w 2710347"/>
              <a:gd name="connsiteY8" fmla="*/ 399708 h 520168"/>
              <a:gd name="connsiteX9" fmla="*/ 509217 w 2710347"/>
              <a:gd name="connsiteY9" fmla="*/ 394232 h 520168"/>
              <a:gd name="connsiteX10" fmla="*/ 334002 w 2710347"/>
              <a:gd name="connsiteY10" fmla="*/ 301150 h 520168"/>
              <a:gd name="connsiteX11" fmla="*/ 0 w 2710347"/>
              <a:gd name="connsiteY11" fmla="*/ 295674 h 520168"/>
              <a:gd name="connsiteX12" fmla="*/ 0 w 2710347"/>
              <a:gd name="connsiteY12" fmla="*/ 5475 h 5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0347" h="520168">
                <a:moveTo>
                  <a:pt x="0" y="5475"/>
                </a:moveTo>
                <a:lnTo>
                  <a:pt x="164263" y="0"/>
                </a:lnTo>
                <a:lnTo>
                  <a:pt x="722759" y="246395"/>
                </a:lnTo>
                <a:lnTo>
                  <a:pt x="2704872" y="229969"/>
                </a:lnTo>
                <a:lnTo>
                  <a:pt x="2710347" y="520168"/>
                </a:lnTo>
                <a:lnTo>
                  <a:pt x="2387296" y="372330"/>
                </a:lnTo>
                <a:lnTo>
                  <a:pt x="2370869" y="361380"/>
                </a:lnTo>
                <a:lnTo>
                  <a:pt x="1418141" y="361380"/>
                </a:lnTo>
                <a:lnTo>
                  <a:pt x="1423617" y="399708"/>
                </a:lnTo>
                <a:lnTo>
                  <a:pt x="509217" y="394232"/>
                </a:lnTo>
                <a:lnTo>
                  <a:pt x="334002" y="301150"/>
                </a:lnTo>
                <a:lnTo>
                  <a:pt x="0" y="295674"/>
                </a:lnTo>
                <a:lnTo>
                  <a:pt x="0" y="5475"/>
                </a:lnTo>
                <a:close/>
              </a:path>
            </a:pathLst>
          </a:custGeom>
          <a:blipFill>
            <a:blip r:embed="rId4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8102C56-4E42-DA42-B296-CC1F4BD6DA11}"/>
              </a:ext>
            </a:extLst>
          </p:cNvPr>
          <p:cNvSpPr/>
          <p:nvPr/>
        </p:nvSpPr>
        <p:spPr>
          <a:xfrm>
            <a:off x="3340024" y="2485854"/>
            <a:ext cx="1872604" cy="175214"/>
          </a:xfrm>
          <a:custGeom>
            <a:avLst/>
            <a:gdLst>
              <a:gd name="connsiteX0" fmla="*/ 5475 w 1872604"/>
              <a:gd name="connsiteY0" fmla="*/ 0 h 175214"/>
              <a:gd name="connsiteX1" fmla="*/ 1872604 w 1872604"/>
              <a:gd name="connsiteY1" fmla="*/ 10951 h 175214"/>
              <a:gd name="connsiteX2" fmla="*/ 1867128 w 1872604"/>
              <a:gd name="connsiteY2" fmla="*/ 175214 h 175214"/>
              <a:gd name="connsiteX3" fmla="*/ 0 w 1872604"/>
              <a:gd name="connsiteY3" fmla="*/ 169739 h 175214"/>
              <a:gd name="connsiteX4" fmla="*/ 5475 w 1872604"/>
              <a:gd name="connsiteY4" fmla="*/ 0 h 17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604" h="175214">
                <a:moveTo>
                  <a:pt x="5475" y="0"/>
                </a:moveTo>
                <a:lnTo>
                  <a:pt x="1872604" y="10951"/>
                </a:lnTo>
                <a:lnTo>
                  <a:pt x="1867128" y="175214"/>
                </a:lnTo>
                <a:lnTo>
                  <a:pt x="0" y="169739"/>
                </a:lnTo>
                <a:lnTo>
                  <a:pt x="5475" y="0"/>
                </a:lnTo>
                <a:close/>
              </a:path>
            </a:pathLst>
          </a:custGeom>
          <a:blipFill dpi="0" rotWithShape="1">
            <a:blip r:embed="rId5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F249B9F-6566-7044-BAAF-DFBCC074D425}"/>
              </a:ext>
            </a:extLst>
          </p:cNvPr>
          <p:cNvSpPr/>
          <p:nvPr/>
        </p:nvSpPr>
        <p:spPr>
          <a:xfrm>
            <a:off x="3986127" y="4205145"/>
            <a:ext cx="1073188" cy="344953"/>
          </a:xfrm>
          <a:custGeom>
            <a:avLst/>
            <a:gdLst>
              <a:gd name="connsiteX0" fmla="*/ 0 w 1073188"/>
              <a:gd name="connsiteY0" fmla="*/ 0 h 344953"/>
              <a:gd name="connsiteX1" fmla="*/ 0 w 1073188"/>
              <a:gd name="connsiteY1" fmla="*/ 344953 h 344953"/>
              <a:gd name="connsiteX2" fmla="*/ 1073188 w 1073188"/>
              <a:gd name="connsiteY2" fmla="*/ 339478 h 344953"/>
              <a:gd name="connsiteX3" fmla="*/ 1062237 w 1073188"/>
              <a:gd name="connsiteY3" fmla="*/ 0 h 344953"/>
              <a:gd name="connsiteX4" fmla="*/ 0 w 1073188"/>
              <a:gd name="connsiteY4" fmla="*/ 0 h 3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88" h="344953">
                <a:moveTo>
                  <a:pt x="0" y="0"/>
                </a:moveTo>
                <a:lnTo>
                  <a:pt x="0" y="344953"/>
                </a:lnTo>
                <a:lnTo>
                  <a:pt x="1073188" y="339478"/>
                </a:lnTo>
                <a:lnTo>
                  <a:pt x="1062237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68F7C75-64CB-E942-AD5F-A619FCA43B73}"/>
              </a:ext>
            </a:extLst>
          </p:cNvPr>
          <p:cNvSpPr/>
          <p:nvPr/>
        </p:nvSpPr>
        <p:spPr>
          <a:xfrm>
            <a:off x="3772584" y="4205145"/>
            <a:ext cx="158788" cy="290199"/>
          </a:xfrm>
          <a:custGeom>
            <a:avLst/>
            <a:gdLst>
              <a:gd name="connsiteX0" fmla="*/ 5476 w 158788"/>
              <a:gd name="connsiteY0" fmla="*/ 0 h 290199"/>
              <a:gd name="connsiteX1" fmla="*/ 158788 w 158788"/>
              <a:gd name="connsiteY1" fmla="*/ 5475 h 290199"/>
              <a:gd name="connsiteX2" fmla="*/ 158788 w 158788"/>
              <a:gd name="connsiteY2" fmla="*/ 290199 h 290199"/>
              <a:gd name="connsiteX3" fmla="*/ 0 w 158788"/>
              <a:gd name="connsiteY3" fmla="*/ 290199 h 290199"/>
              <a:gd name="connsiteX4" fmla="*/ 5476 w 158788"/>
              <a:gd name="connsiteY4" fmla="*/ 0 h 29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88" h="290199">
                <a:moveTo>
                  <a:pt x="5476" y="0"/>
                </a:moveTo>
                <a:lnTo>
                  <a:pt x="158788" y="5475"/>
                </a:lnTo>
                <a:lnTo>
                  <a:pt x="158788" y="290199"/>
                </a:lnTo>
                <a:lnTo>
                  <a:pt x="0" y="290199"/>
                </a:lnTo>
                <a:lnTo>
                  <a:pt x="5476" y="0"/>
                </a:lnTo>
                <a:close/>
              </a:path>
            </a:pathLst>
          </a:custGeom>
          <a:blipFill dpi="0" rotWithShape="1">
            <a:blip r:embed="rId4" cstate="email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00C5ABB-5551-514C-AEA3-E75807847959}"/>
              </a:ext>
            </a:extLst>
          </p:cNvPr>
          <p:cNvSpPr/>
          <p:nvPr/>
        </p:nvSpPr>
        <p:spPr>
          <a:xfrm>
            <a:off x="5261907" y="3821863"/>
            <a:ext cx="448986" cy="71181"/>
          </a:xfrm>
          <a:custGeom>
            <a:avLst/>
            <a:gdLst>
              <a:gd name="connsiteX0" fmla="*/ 0 w 448986"/>
              <a:gd name="connsiteY0" fmla="*/ 5476 h 71181"/>
              <a:gd name="connsiteX1" fmla="*/ 0 w 448986"/>
              <a:gd name="connsiteY1" fmla="*/ 71181 h 71181"/>
              <a:gd name="connsiteX2" fmla="*/ 448986 w 448986"/>
              <a:gd name="connsiteY2" fmla="*/ 71181 h 71181"/>
              <a:gd name="connsiteX3" fmla="*/ 443511 w 448986"/>
              <a:gd name="connsiteY3" fmla="*/ 0 h 71181"/>
              <a:gd name="connsiteX4" fmla="*/ 0 w 448986"/>
              <a:gd name="connsiteY4" fmla="*/ 5476 h 7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86" h="71181">
                <a:moveTo>
                  <a:pt x="0" y="5476"/>
                </a:moveTo>
                <a:lnTo>
                  <a:pt x="0" y="71181"/>
                </a:lnTo>
                <a:lnTo>
                  <a:pt x="448986" y="71181"/>
                </a:lnTo>
                <a:lnTo>
                  <a:pt x="443511" y="0"/>
                </a:lnTo>
                <a:lnTo>
                  <a:pt x="0" y="5476"/>
                </a:lnTo>
                <a:close/>
              </a:path>
            </a:pathLst>
          </a:custGeom>
          <a:blipFill>
            <a:blip r:embed="rId4" cstate="email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C608716-948A-8743-963F-F520209D7644}"/>
              </a:ext>
            </a:extLst>
          </p:cNvPr>
          <p:cNvSpPr/>
          <p:nvPr/>
        </p:nvSpPr>
        <p:spPr>
          <a:xfrm>
            <a:off x="4927904" y="2513231"/>
            <a:ext cx="2880086" cy="1927358"/>
          </a:xfrm>
          <a:custGeom>
            <a:avLst/>
            <a:gdLst>
              <a:gd name="connsiteX0" fmla="*/ 1111516 w 2880086"/>
              <a:gd name="connsiteY0" fmla="*/ 1867128 h 1927358"/>
              <a:gd name="connsiteX1" fmla="*/ 2880086 w 2880086"/>
              <a:gd name="connsiteY1" fmla="*/ 1856177 h 1927358"/>
              <a:gd name="connsiteX2" fmla="*/ 2874611 w 2880086"/>
              <a:gd name="connsiteY2" fmla="*/ 1921883 h 1927358"/>
              <a:gd name="connsiteX3" fmla="*/ 914400 w 2880086"/>
              <a:gd name="connsiteY3" fmla="*/ 1927358 h 1927358"/>
              <a:gd name="connsiteX4" fmla="*/ 334003 w 2880086"/>
              <a:gd name="connsiteY4" fmla="*/ 1691914 h 1927358"/>
              <a:gd name="connsiteX5" fmla="*/ 180690 w 2880086"/>
              <a:gd name="connsiteY5" fmla="*/ 1691914 h 1927358"/>
              <a:gd name="connsiteX6" fmla="*/ 21902 w 2880086"/>
              <a:gd name="connsiteY6" fmla="*/ 1686438 h 1927358"/>
              <a:gd name="connsiteX7" fmla="*/ 0 w 2880086"/>
              <a:gd name="connsiteY7" fmla="*/ 153313 h 1927358"/>
              <a:gd name="connsiteX8" fmla="*/ 279248 w 2880086"/>
              <a:gd name="connsiteY8" fmla="*/ 147837 h 1927358"/>
              <a:gd name="connsiteX9" fmla="*/ 279248 w 2880086"/>
              <a:gd name="connsiteY9" fmla="*/ 323052 h 1927358"/>
              <a:gd name="connsiteX10" fmla="*/ 279248 w 2880086"/>
              <a:gd name="connsiteY10" fmla="*/ 344953 h 1927358"/>
              <a:gd name="connsiteX11" fmla="*/ 454462 w 2880086"/>
              <a:gd name="connsiteY11" fmla="*/ 700858 h 1927358"/>
              <a:gd name="connsiteX12" fmla="*/ 459938 w 2880086"/>
              <a:gd name="connsiteY12" fmla="*/ 892498 h 1927358"/>
              <a:gd name="connsiteX13" fmla="*/ 158788 w 2880086"/>
              <a:gd name="connsiteY13" fmla="*/ 892498 h 1927358"/>
              <a:gd name="connsiteX14" fmla="*/ 169739 w 2880086"/>
              <a:gd name="connsiteY14" fmla="*/ 1390764 h 1927358"/>
              <a:gd name="connsiteX15" fmla="*/ 788465 w 2880086"/>
              <a:gd name="connsiteY15" fmla="*/ 1374338 h 1927358"/>
              <a:gd name="connsiteX16" fmla="*/ 1023909 w 2880086"/>
              <a:gd name="connsiteY16" fmla="*/ 1116992 h 1927358"/>
              <a:gd name="connsiteX17" fmla="*/ 1018434 w 2880086"/>
              <a:gd name="connsiteY17" fmla="*/ 1029385 h 1927358"/>
              <a:gd name="connsiteX18" fmla="*/ 1056762 w 2880086"/>
              <a:gd name="connsiteY18" fmla="*/ 1034860 h 1927358"/>
              <a:gd name="connsiteX19" fmla="*/ 1040336 w 2880086"/>
              <a:gd name="connsiteY19" fmla="*/ 21902 h 1927358"/>
              <a:gd name="connsiteX20" fmla="*/ 2858185 w 2880086"/>
              <a:gd name="connsiteY20" fmla="*/ 0 h 1927358"/>
              <a:gd name="connsiteX21" fmla="*/ 2852709 w 2880086"/>
              <a:gd name="connsiteY21" fmla="*/ 60230 h 1927358"/>
              <a:gd name="connsiteX22" fmla="*/ 2830807 w 2880086"/>
              <a:gd name="connsiteY22" fmla="*/ 82132 h 1927358"/>
              <a:gd name="connsiteX23" fmla="*/ 1095090 w 2880086"/>
              <a:gd name="connsiteY23" fmla="*/ 82132 h 1927358"/>
              <a:gd name="connsiteX24" fmla="*/ 1100565 w 2880086"/>
              <a:gd name="connsiteY24" fmla="*/ 1166271 h 1927358"/>
              <a:gd name="connsiteX25" fmla="*/ 952728 w 2880086"/>
              <a:gd name="connsiteY25" fmla="*/ 1286731 h 1927358"/>
              <a:gd name="connsiteX26" fmla="*/ 958204 w 2880086"/>
              <a:gd name="connsiteY26" fmla="*/ 1883555 h 1927358"/>
              <a:gd name="connsiteX27" fmla="*/ 509217 w 2880086"/>
              <a:gd name="connsiteY27" fmla="*/ 1702865 h 1927358"/>
              <a:gd name="connsiteX28" fmla="*/ 881547 w 2880086"/>
              <a:gd name="connsiteY28" fmla="*/ 1341485 h 1927358"/>
              <a:gd name="connsiteX29" fmla="*/ 903449 w 2880086"/>
              <a:gd name="connsiteY29" fmla="*/ 1867128 h 1927358"/>
              <a:gd name="connsiteX30" fmla="*/ 903449 w 2880086"/>
              <a:gd name="connsiteY30" fmla="*/ 1867128 h 19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80086" h="1927358">
                <a:moveTo>
                  <a:pt x="1111516" y="1867128"/>
                </a:moveTo>
                <a:lnTo>
                  <a:pt x="2880086" y="1856177"/>
                </a:lnTo>
                <a:lnTo>
                  <a:pt x="2874611" y="1921883"/>
                </a:lnTo>
                <a:lnTo>
                  <a:pt x="914400" y="1927358"/>
                </a:lnTo>
                <a:lnTo>
                  <a:pt x="334003" y="1691914"/>
                </a:lnTo>
                <a:lnTo>
                  <a:pt x="180690" y="1691914"/>
                </a:lnTo>
                <a:lnTo>
                  <a:pt x="21902" y="1686438"/>
                </a:lnTo>
                <a:lnTo>
                  <a:pt x="0" y="153313"/>
                </a:lnTo>
                <a:lnTo>
                  <a:pt x="279248" y="147837"/>
                </a:lnTo>
                <a:lnTo>
                  <a:pt x="279248" y="323052"/>
                </a:lnTo>
                <a:lnTo>
                  <a:pt x="279248" y="344953"/>
                </a:lnTo>
                <a:lnTo>
                  <a:pt x="454462" y="700858"/>
                </a:lnTo>
                <a:lnTo>
                  <a:pt x="459938" y="892498"/>
                </a:lnTo>
                <a:lnTo>
                  <a:pt x="158788" y="892498"/>
                </a:lnTo>
                <a:lnTo>
                  <a:pt x="169739" y="1390764"/>
                </a:lnTo>
                <a:lnTo>
                  <a:pt x="788465" y="1374338"/>
                </a:lnTo>
                <a:lnTo>
                  <a:pt x="1023909" y="1116992"/>
                </a:lnTo>
                <a:lnTo>
                  <a:pt x="1018434" y="1029385"/>
                </a:lnTo>
                <a:lnTo>
                  <a:pt x="1056762" y="1034860"/>
                </a:lnTo>
                <a:lnTo>
                  <a:pt x="1040336" y="21902"/>
                </a:lnTo>
                <a:lnTo>
                  <a:pt x="2858185" y="0"/>
                </a:lnTo>
                <a:lnTo>
                  <a:pt x="2852709" y="60230"/>
                </a:lnTo>
                <a:lnTo>
                  <a:pt x="2830807" y="82132"/>
                </a:lnTo>
                <a:lnTo>
                  <a:pt x="1095090" y="82132"/>
                </a:lnTo>
                <a:lnTo>
                  <a:pt x="1100565" y="1166271"/>
                </a:lnTo>
                <a:lnTo>
                  <a:pt x="952728" y="1286731"/>
                </a:lnTo>
                <a:cubicBezTo>
                  <a:pt x="954553" y="1485672"/>
                  <a:pt x="956379" y="1684614"/>
                  <a:pt x="958204" y="1883555"/>
                </a:cubicBezTo>
                <a:lnTo>
                  <a:pt x="509217" y="1702865"/>
                </a:lnTo>
                <a:lnTo>
                  <a:pt x="881547" y="1341485"/>
                </a:lnTo>
                <a:lnTo>
                  <a:pt x="903449" y="1867128"/>
                </a:lnTo>
                <a:lnTo>
                  <a:pt x="903449" y="1867128"/>
                </a:lnTo>
              </a:path>
            </a:pathLst>
          </a:custGeom>
          <a:blipFill dpi="0" rotWithShape="1">
            <a:blip r:embed="rId3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D4B8EED-E230-574E-956E-F3934D5CDDB5}"/>
              </a:ext>
            </a:extLst>
          </p:cNvPr>
          <p:cNvSpPr/>
          <p:nvPr/>
        </p:nvSpPr>
        <p:spPr>
          <a:xfrm>
            <a:off x="5048364" y="4210620"/>
            <a:ext cx="580398" cy="1976637"/>
          </a:xfrm>
          <a:custGeom>
            <a:avLst/>
            <a:gdLst>
              <a:gd name="connsiteX0" fmla="*/ 0 w 580398"/>
              <a:gd name="connsiteY0" fmla="*/ 0 h 1976637"/>
              <a:gd name="connsiteX1" fmla="*/ 10951 w 580398"/>
              <a:gd name="connsiteY1" fmla="*/ 350429 h 1976637"/>
              <a:gd name="connsiteX2" fmla="*/ 399708 w 580398"/>
              <a:gd name="connsiteY2" fmla="*/ 344954 h 1976637"/>
              <a:gd name="connsiteX3" fmla="*/ 416134 w 580398"/>
              <a:gd name="connsiteY3" fmla="*/ 1971162 h 1976637"/>
              <a:gd name="connsiteX4" fmla="*/ 580398 w 580398"/>
              <a:gd name="connsiteY4" fmla="*/ 1976637 h 1976637"/>
              <a:gd name="connsiteX5" fmla="*/ 563971 w 580398"/>
              <a:gd name="connsiteY5" fmla="*/ 383282 h 1976637"/>
              <a:gd name="connsiteX6" fmla="*/ 405183 w 580398"/>
              <a:gd name="connsiteY6" fmla="*/ 295675 h 1976637"/>
              <a:gd name="connsiteX7" fmla="*/ 60230 w 580398"/>
              <a:gd name="connsiteY7" fmla="*/ 295675 h 1976637"/>
              <a:gd name="connsiteX8" fmla="*/ 0 w 580398"/>
              <a:gd name="connsiteY8" fmla="*/ 0 h 19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398" h="1976637">
                <a:moveTo>
                  <a:pt x="0" y="0"/>
                </a:moveTo>
                <a:lnTo>
                  <a:pt x="10951" y="350429"/>
                </a:lnTo>
                <a:lnTo>
                  <a:pt x="399708" y="344954"/>
                </a:lnTo>
                <a:lnTo>
                  <a:pt x="416134" y="1971162"/>
                </a:lnTo>
                <a:lnTo>
                  <a:pt x="580398" y="1976637"/>
                </a:lnTo>
                <a:lnTo>
                  <a:pt x="563971" y="383282"/>
                </a:lnTo>
                <a:lnTo>
                  <a:pt x="405183" y="295675"/>
                </a:lnTo>
                <a:lnTo>
                  <a:pt x="60230" y="2956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33799ADA-2247-334C-B575-E1338FC0130F}"/>
              </a:ext>
            </a:extLst>
          </p:cNvPr>
          <p:cNvSpPr/>
          <p:nvPr/>
        </p:nvSpPr>
        <p:spPr>
          <a:xfrm>
            <a:off x="5053840" y="4205145"/>
            <a:ext cx="49279" cy="284723"/>
          </a:xfrm>
          <a:custGeom>
            <a:avLst/>
            <a:gdLst>
              <a:gd name="connsiteX0" fmla="*/ 0 w 49279"/>
              <a:gd name="connsiteY0" fmla="*/ 0 h 284723"/>
              <a:gd name="connsiteX1" fmla="*/ 43803 w 49279"/>
              <a:gd name="connsiteY1" fmla="*/ 5475 h 284723"/>
              <a:gd name="connsiteX2" fmla="*/ 49279 w 49279"/>
              <a:gd name="connsiteY2" fmla="*/ 284723 h 284723"/>
              <a:gd name="connsiteX3" fmla="*/ 5475 w 49279"/>
              <a:gd name="connsiteY3" fmla="*/ 104033 h 284723"/>
              <a:gd name="connsiteX4" fmla="*/ 0 w 49279"/>
              <a:gd name="connsiteY4" fmla="*/ 0 h 2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79" h="284723">
                <a:moveTo>
                  <a:pt x="0" y="0"/>
                </a:moveTo>
                <a:lnTo>
                  <a:pt x="43803" y="5475"/>
                </a:lnTo>
                <a:lnTo>
                  <a:pt x="49279" y="284723"/>
                </a:lnTo>
                <a:lnTo>
                  <a:pt x="5475" y="1040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73DE8B5-8DC1-7D42-B70C-9DAFF2472905}"/>
              </a:ext>
            </a:extLst>
          </p:cNvPr>
          <p:cNvSpPr/>
          <p:nvPr/>
        </p:nvSpPr>
        <p:spPr>
          <a:xfrm>
            <a:off x="5459023" y="6176307"/>
            <a:ext cx="334002" cy="531118"/>
          </a:xfrm>
          <a:custGeom>
            <a:avLst/>
            <a:gdLst>
              <a:gd name="connsiteX0" fmla="*/ 5475 w 334002"/>
              <a:gd name="connsiteY0" fmla="*/ 0 h 531118"/>
              <a:gd name="connsiteX1" fmla="*/ 169739 w 334002"/>
              <a:gd name="connsiteY1" fmla="*/ 5475 h 531118"/>
              <a:gd name="connsiteX2" fmla="*/ 164263 w 334002"/>
              <a:gd name="connsiteY2" fmla="*/ 197116 h 531118"/>
              <a:gd name="connsiteX3" fmla="*/ 268297 w 334002"/>
              <a:gd name="connsiteY3" fmla="*/ 202591 h 531118"/>
              <a:gd name="connsiteX4" fmla="*/ 284723 w 334002"/>
              <a:gd name="connsiteY4" fmla="*/ 186165 h 531118"/>
              <a:gd name="connsiteX5" fmla="*/ 284723 w 334002"/>
              <a:gd name="connsiteY5" fmla="*/ 339477 h 531118"/>
              <a:gd name="connsiteX6" fmla="*/ 284723 w 334002"/>
              <a:gd name="connsiteY6" fmla="*/ 339477 h 531118"/>
              <a:gd name="connsiteX7" fmla="*/ 334002 w 334002"/>
              <a:gd name="connsiteY7" fmla="*/ 350428 h 531118"/>
              <a:gd name="connsiteX8" fmla="*/ 334002 w 334002"/>
              <a:gd name="connsiteY8" fmla="*/ 531118 h 531118"/>
              <a:gd name="connsiteX9" fmla="*/ 240920 w 334002"/>
              <a:gd name="connsiteY9" fmla="*/ 531118 h 531118"/>
              <a:gd name="connsiteX10" fmla="*/ 235444 w 334002"/>
              <a:gd name="connsiteY10" fmla="*/ 410658 h 531118"/>
              <a:gd name="connsiteX11" fmla="*/ 153312 w 334002"/>
              <a:gd name="connsiteY11" fmla="*/ 410658 h 531118"/>
              <a:gd name="connsiteX12" fmla="*/ 147837 w 334002"/>
              <a:gd name="connsiteY12" fmla="*/ 301149 h 531118"/>
              <a:gd name="connsiteX13" fmla="*/ 0 w 334002"/>
              <a:gd name="connsiteY13" fmla="*/ 301149 h 531118"/>
              <a:gd name="connsiteX14" fmla="*/ 5475 w 334002"/>
              <a:gd name="connsiteY14" fmla="*/ 0 h 5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002" h="531118">
                <a:moveTo>
                  <a:pt x="5475" y="0"/>
                </a:moveTo>
                <a:lnTo>
                  <a:pt x="169739" y="5475"/>
                </a:lnTo>
                <a:lnTo>
                  <a:pt x="164263" y="197116"/>
                </a:lnTo>
                <a:lnTo>
                  <a:pt x="268297" y="202591"/>
                </a:lnTo>
                <a:lnTo>
                  <a:pt x="284723" y="186165"/>
                </a:lnTo>
                <a:lnTo>
                  <a:pt x="284723" y="339477"/>
                </a:lnTo>
                <a:lnTo>
                  <a:pt x="284723" y="339477"/>
                </a:lnTo>
                <a:lnTo>
                  <a:pt x="334002" y="350428"/>
                </a:lnTo>
                <a:lnTo>
                  <a:pt x="334002" y="531118"/>
                </a:lnTo>
                <a:lnTo>
                  <a:pt x="240920" y="531118"/>
                </a:lnTo>
                <a:lnTo>
                  <a:pt x="235444" y="410658"/>
                </a:lnTo>
                <a:lnTo>
                  <a:pt x="153312" y="410658"/>
                </a:lnTo>
                <a:lnTo>
                  <a:pt x="147837" y="301149"/>
                </a:lnTo>
                <a:lnTo>
                  <a:pt x="0" y="301149"/>
                </a:lnTo>
                <a:lnTo>
                  <a:pt x="5475" y="0"/>
                </a:lnTo>
                <a:close/>
              </a:path>
            </a:pathLst>
          </a:cu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582565E-AEE8-0B4B-B581-5CE25F876599}"/>
              </a:ext>
            </a:extLst>
          </p:cNvPr>
          <p:cNvSpPr/>
          <p:nvPr/>
        </p:nvSpPr>
        <p:spPr>
          <a:xfrm>
            <a:off x="3783535" y="2655593"/>
            <a:ext cx="678956" cy="1555027"/>
          </a:xfrm>
          <a:custGeom>
            <a:avLst/>
            <a:gdLst>
              <a:gd name="connsiteX0" fmla="*/ 5476 w 678956"/>
              <a:gd name="connsiteY0" fmla="*/ 0 h 1555027"/>
              <a:gd name="connsiteX1" fmla="*/ 147837 w 678956"/>
              <a:gd name="connsiteY1" fmla="*/ 0 h 1555027"/>
              <a:gd name="connsiteX2" fmla="*/ 147837 w 678956"/>
              <a:gd name="connsiteY2" fmla="*/ 87607 h 1555027"/>
              <a:gd name="connsiteX3" fmla="*/ 673481 w 678956"/>
              <a:gd name="connsiteY3" fmla="*/ 87607 h 1555027"/>
              <a:gd name="connsiteX4" fmla="*/ 678956 w 678956"/>
              <a:gd name="connsiteY4" fmla="*/ 432560 h 1555027"/>
              <a:gd name="connsiteX5" fmla="*/ 673481 w 678956"/>
              <a:gd name="connsiteY5" fmla="*/ 443511 h 1555027"/>
              <a:gd name="connsiteX6" fmla="*/ 131411 w 678956"/>
              <a:gd name="connsiteY6" fmla="*/ 448987 h 1555027"/>
              <a:gd name="connsiteX7" fmla="*/ 136887 w 678956"/>
              <a:gd name="connsiteY7" fmla="*/ 1549552 h 1555027"/>
              <a:gd name="connsiteX8" fmla="*/ 0 w 678956"/>
              <a:gd name="connsiteY8" fmla="*/ 1555027 h 1555027"/>
              <a:gd name="connsiteX9" fmla="*/ 5476 w 678956"/>
              <a:gd name="connsiteY9" fmla="*/ 0 h 15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956" h="1555027">
                <a:moveTo>
                  <a:pt x="5476" y="0"/>
                </a:moveTo>
                <a:lnTo>
                  <a:pt x="147837" y="0"/>
                </a:lnTo>
                <a:lnTo>
                  <a:pt x="147837" y="87607"/>
                </a:lnTo>
                <a:lnTo>
                  <a:pt x="673481" y="87607"/>
                </a:lnTo>
                <a:lnTo>
                  <a:pt x="678956" y="432560"/>
                </a:lnTo>
                <a:lnTo>
                  <a:pt x="673481" y="443511"/>
                </a:lnTo>
                <a:lnTo>
                  <a:pt x="131411" y="448987"/>
                </a:lnTo>
                <a:cubicBezTo>
                  <a:pt x="133236" y="815842"/>
                  <a:pt x="135062" y="1182697"/>
                  <a:pt x="136887" y="1549552"/>
                </a:cubicBezTo>
                <a:lnTo>
                  <a:pt x="0" y="1555027"/>
                </a:lnTo>
                <a:cubicBezTo>
                  <a:pt x="1825" y="1036685"/>
                  <a:pt x="3651" y="518342"/>
                  <a:pt x="5476" y="0"/>
                </a:cubicBezTo>
                <a:close/>
              </a:path>
            </a:pathLst>
          </a:custGeom>
          <a:blipFill dpi="0" rotWithShape="1">
            <a:blip r:embed="rId3" cstate="email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F3E0B22-EB44-7748-AA8B-ED26344ED719}"/>
              </a:ext>
            </a:extLst>
          </p:cNvPr>
          <p:cNvSpPr/>
          <p:nvPr/>
        </p:nvSpPr>
        <p:spPr>
          <a:xfrm>
            <a:off x="3350975" y="4210620"/>
            <a:ext cx="640627" cy="388757"/>
          </a:xfrm>
          <a:custGeom>
            <a:avLst/>
            <a:gdLst>
              <a:gd name="connsiteX0" fmla="*/ 0 w 640627"/>
              <a:gd name="connsiteY0" fmla="*/ 273773 h 388757"/>
              <a:gd name="connsiteX1" fmla="*/ 416134 w 640627"/>
              <a:gd name="connsiteY1" fmla="*/ 273773 h 388757"/>
              <a:gd name="connsiteX2" fmla="*/ 585873 w 640627"/>
              <a:gd name="connsiteY2" fmla="*/ 273773 h 388757"/>
              <a:gd name="connsiteX3" fmla="*/ 585873 w 640627"/>
              <a:gd name="connsiteY3" fmla="*/ 0 h 388757"/>
              <a:gd name="connsiteX4" fmla="*/ 585873 w 640627"/>
              <a:gd name="connsiteY4" fmla="*/ 0 h 388757"/>
              <a:gd name="connsiteX5" fmla="*/ 640627 w 640627"/>
              <a:gd name="connsiteY5" fmla="*/ 0 h 388757"/>
              <a:gd name="connsiteX6" fmla="*/ 635152 w 640627"/>
              <a:gd name="connsiteY6" fmla="*/ 388757 h 388757"/>
              <a:gd name="connsiteX7" fmla="*/ 0 w 640627"/>
              <a:gd name="connsiteY7" fmla="*/ 383282 h 388757"/>
              <a:gd name="connsiteX8" fmla="*/ 0 w 640627"/>
              <a:gd name="connsiteY8" fmla="*/ 273773 h 3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627" h="388757">
                <a:moveTo>
                  <a:pt x="0" y="273773"/>
                </a:moveTo>
                <a:lnTo>
                  <a:pt x="416134" y="273773"/>
                </a:lnTo>
                <a:lnTo>
                  <a:pt x="585873" y="273773"/>
                </a:lnTo>
                <a:lnTo>
                  <a:pt x="585873" y="0"/>
                </a:lnTo>
                <a:lnTo>
                  <a:pt x="585873" y="0"/>
                </a:lnTo>
                <a:lnTo>
                  <a:pt x="640627" y="0"/>
                </a:lnTo>
                <a:lnTo>
                  <a:pt x="635152" y="388757"/>
                </a:lnTo>
                <a:lnTo>
                  <a:pt x="0" y="383282"/>
                </a:lnTo>
                <a:lnTo>
                  <a:pt x="0" y="273773"/>
                </a:lnTo>
                <a:close/>
              </a:path>
            </a:pathLst>
          </a:custGeom>
          <a:blipFill>
            <a:blip r:embed="rId3" cstate="email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E3A06-544A-D64E-A9BA-353BAD46F169}"/>
              </a:ext>
            </a:extLst>
          </p:cNvPr>
          <p:cNvSpPr txBox="1"/>
          <p:nvPr/>
        </p:nvSpPr>
        <p:spPr>
          <a:xfrm>
            <a:off x="4126053" y="3558641"/>
            <a:ext cx="662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club house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BC350B9-EA91-D04B-A747-609CA8B10A5D}"/>
              </a:ext>
            </a:extLst>
          </p:cNvPr>
          <p:cNvSpPr/>
          <p:nvPr/>
        </p:nvSpPr>
        <p:spPr>
          <a:xfrm>
            <a:off x="5100320" y="3955627"/>
            <a:ext cx="514773" cy="189653"/>
          </a:xfrm>
          <a:custGeom>
            <a:avLst/>
            <a:gdLst>
              <a:gd name="connsiteX0" fmla="*/ 0 w 514773"/>
              <a:gd name="connsiteY0" fmla="*/ 115146 h 189653"/>
              <a:gd name="connsiteX1" fmla="*/ 128693 w 514773"/>
              <a:gd name="connsiteY1" fmla="*/ 0 h 189653"/>
              <a:gd name="connsiteX2" fmla="*/ 514773 w 514773"/>
              <a:gd name="connsiteY2" fmla="*/ 0 h 189653"/>
              <a:gd name="connsiteX3" fmla="*/ 325120 w 514773"/>
              <a:gd name="connsiteY3" fmla="*/ 176106 h 189653"/>
              <a:gd name="connsiteX4" fmla="*/ 6773 w 514773"/>
              <a:gd name="connsiteY4" fmla="*/ 189653 h 189653"/>
              <a:gd name="connsiteX5" fmla="*/ 0 w 514773"/>
              <a:gd name="connsiteY5" fmla="*/ 115146 h 18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773" h="189653">
                <a:moveTo>
                  <a:pt x="0" y="115146"/>
                </a:moveTo>
                <a:lnTo>
                  <a:pt x="128693" y="0"/>
                </a:lnTo>
                <a:lnTo>
                  <a:pt x="514773" y="0"/>
                </a:lnTo>
                <a:lnTo>
                  <a:pt x="325120" y="176106"/>
                </a:lnTo>
                <a:lnTo>
                  <a:pt x="6773" y="189653"/>
                </a:lnTo>
                <a:lnTo>
                  <a:pt x="0" y="115146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A8E3DA3-871C-CB4D-9A7D-47C5FB382FD2}"/>
              </a:ext>
            </a:extLst>
          </p:cNvPr>
          <p:cNvCxnSpPr>
            <a:cxnSpLocks/>
          </p:cNvCxnSpPr>
          <p:nvPr/>
        </p:nvCxnSpPr>
        <p:spPr>
          <a:xfrm>
            <a:off x="4740983" y="3232676"/>
            <a:ext cx="149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FB4C6148-AEF5-7D47-8C24-0F764DA38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996" y="3917957"/>
            <a:ext cx="325264" cy="2410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D360C08-EEF4-F042-AF3F-C3BE826D69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024" y="2256290"/>
            <a:ext cx="261363" cy="264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45A08FB-F0C5-5E4A-B411-F96C49738A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86" y="2261666"/>
            <a:ext cx="261363" cy="264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CA913C2-DAB0-3D4C-9A3A-365698EDDA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077" y="2265908"/>
            <a:ext cx="261363" cy="2647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E35873-1A17-EE4F-935E-681F41806A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072" y="2256290"/>
            <a:ext cx="261363" cy="2647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895473E-BA15-7E48-879A-DA04F8A8FF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275" y="2254307"/>
            <a:ext cx="261363" cy="2647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35DA7ED-0D5F-FA46-8B6C-12E1E65DB4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638" y="2252549"/>
            <a:ext cx="261363" cy="264752"/>
          </a:xfrm>
          <a:prstGeom prst="rect">
            <a:avLst/>
          </a:prstGeom>
        </p:spPr>
      </p:pic>
      <p:sp>
        <p:nvSpPr>
          <p:cNvPr id="67" name="Freeform 66">
            <a:extLst>
              <a:ext uri="{FF2B5EF4-FFF2-40B4-BE49-F238E27FC236}">
                <a16:creationId xmlns:a16="http://schemas.microsoft.com/office/drawing/2014/main" id="{5C0D9143-54D0-244F-9F53-EC96537C6A6F}"/>
              </a:ext>
            </a:extLst>
          </p:cNvPr>
          <p:cNvSpPr/>
          <p:nvPr/>
        </p:nvSpPr>
        <p:spPr>
          <a:xfrm>
            <a:off x="3926205" y="4006215"/>
            <a:ext cx="1028700" cy="217170"/>
          </a:xfrm>
          <a:custGeom>
            <a:avLst/>
            <a:gdLst>
              <a:gd name="connsiteX0" fmla="*/ 0 w 1028700"/>
              <a:gd name="connsiteY0" fmla="*/ 5715 h 217170"/>
              <a:gd name="connsiteX1" fmla="*/ 0 w 1028700"/>
              <a:gd name="connsiteY1" fmla="*/ 217170 h 217170"/>
              <a:gd name="connsiteX2" fmla="*/ 1028700 w 1028700"/>
              <a:gd name="connsiteY2" fmla="*/ 194310 h 217170"/>
              <a:gd name="connsiteX3" fmla="*/ 1011555 w 1028700"/>
              <a:gd name="connsiteY3" fmla="*/ 0 h 217170"/>
              <a:gd name="connsiteX4" fmla="*/ 0 w 1028700"/>
              <a:gd name="connsiteY4" fmla="*/ 5715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217170">
                <a:moveTo>
                  <a:pt x="0" y="5715"/>
                </a:moveTo>
                <a:lnTo>
                  <a:pt x="0" y="217170"/>
                </a:lnTo>
                <a:lnTo>
                  <a:pt x="1028700" y="194310"/>
                </a:lnTo>
                <a:lnTo>
                  <a:pt x="1011555" y="0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8" cstate="email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5C9F8637-B059-B84C-975D-0AFCF595BB27}"/>
              </a:ext>
            </a:extLst>
          </p:cNvPr>
          <p:cNvSpPr/>
          <p:nvPr/>
        </p:nvSpPr>
        <p:spPr>
          <a:xfrm>
            <a:off x="5457825" y="3857625"/>
            <a:ext cx="371475" cy="525780"/>
          </a:xfrm>
          <a:custGeom>
            <a:avLst/>
            <a:gdLst>
              <a:gd name="connsiteX0" fmla="*/ 0 w 371475"/>
              <a:gd name="connsiteY0" fmla="*/ 360045 h 525780"/>
              <a:gd name="connsiteX1" fmla="*/ 342900 w 371475"/>
              <a:gd name="connsiteY1" fmla="*/ 0 h 525780"/>
              <a:gd name="connsiteX2" fmla="*/ 371475 w 371475"/>
              <a:gd name="connsiteY2" fmla="*/ 525780 h 525780"/>
              <a:gd name="connsiteX3" fmla="*/ 0 w 371475"/>
              <a:gd name="connsiteY3" fmla="*/ 360045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525780">
                <a:moveTo>
                  <a:pt x="0" y="360045"/>
                </a:moveTo>
                <a:lnTo>
                  <a:pt x="342900" y="0"/>
                </a:lnTo>
                <a:lnTo>
                  <a:pt x="371475" y="525780"/>
                </a:lnTo>
                <a:lnTo>
                  <a:pt x="0" y="360045"/>
                </a:lnTo>
                <a:close/>
              </a:path>
            </a:pathLst>
          </a:custGeom>
          <a:blipFill>
            <a:blip r:embed="rId8" cstate="email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C1B614C-99BD-B24A-9C57-D43FE4848B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11" y="3800476"/>
            <a:ext cx="335290" cy="354341"/>
          </a:xfrm>
          <a:prstGeom prst="rect">
            <a:avLst/>
          </a:prstGeom>
        </p:spPr>
      </p:pic>
      <p:sp>
        <p:nvSpPr>
          <p:cNvPr id="71" name="Freeform 70">
            <a:extLst>
              <a:ext uri="{FF2B5EF4-FFF2-40B4-BE49-F238E27FC236}">
                <a16:creationId xmlns:a16="http://schemas.microsoft.com/office/drawing/2014/main" id="{E769C5F1-B78F-7146-AF54-73E894906332}"/>
              </a:ext>
            </a:extLst>
          </p:cNvPr>
          <p:cNvSpPr/>
          <p:nvPr/>
        </p:nvSpPr>
        <p:spPr>
          <a:xfrm>
            <a:off x="5103495" y="3829050"/>
            <a:ext cx="165735" cy="68580"/>
          </a:xfrm>
          <a:custGeom>
            <a:avLst/>
            <a:gdLst>
              <a:gd name="connsiteX0" fmla="*/ 5715 w 165735"/>
              <a:gd name="connsiteY0" fmla="*/ 5715 h 68580"/>
              <a:gd name="connsiteX1" fmla="*/ 165735 w 165735"/>
              <a:gd name="connsiteY1" fmla="*/ 0 h 68580"/>
              <a:gd name="connsiteX2" fmla="*/ 160020 w 165735"/>
              <a:gd name="connsiteY2" fmla="*/ 68580 h 68580"/>
              <a:gd name="connsiteX3" fmla="*/ 160020 w 165735"/>
              <a:gd name="connsiteY3" fmla="*/ 68580 h 68580"/>
              <a:gd name="connsiteX4" fmla="*/ 0 w 165735"/>
              <a:gd name="connsiteY4" fmla="*/ 57150 h 68580"/>
              <a:gd name="connsiteX5" fmla="*/ 5715 w 165735"/>
              <a:gd name="connsiteY5" fmla="*/ 5715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735" h="68580">
                <a:moveTo>
                  <a:pt x="5715" y="5715"/>
                </a:moveTo>
                <a:lnTo>
                  <a:pt x="165735" y="0"/>
                </a:lnTo>
                <a:lnTo>
                  <a:pt x="160020" y="68580"/>
                </a:lnTo>
                <a:lnTo>
                  <a:pt x="160020" y="68580"/>
                </a:lnTo>
                <a:lnTo>
                  <a:pt x="0" y="57150"/>
                </a:lnTo>
                <a:lnTo>
                  <a:pt x="5715" y="5715"/>
                </a:lnTo>
                <a:close/>
              </a:path>
            </a:pathLst>
          </a:custGeom>
          <a:blipFill>
            <a:blip r:embed="rId3" cstate="email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F4F4E859-6B51-E745-80FB-83175FA57990}"/>
              </a:ext>
            </a:extLst>
          </p:cNvPr>
          <p:cNvSpPr/>
          <p:nvPr/>
        </p:nvSpPr>
        <p:spPr>
          <a:xfrm>
            <a:off x="5217795" y="2428875"/>
            <a:ext cx="537210" cy="457200"/>
          </a:xfrm>
          <a:custGeom>
            <a:avLst/>
            <a:gdLst>
              <a:gd name="connsiteX0" fmla="*/ 0 w 537210"/>
              <a:gd name="connsiteY0" fmla="*/ 57150 h 457200"/>
              <a:gd name="connsiteX1" fmla="*/ 0 w 537210"/>
              <a:gd name="connsiteY1" fmla="*/ 0 h 457200"/>
              <a:gd name="connsiteX2" fmla="*/ 537210 w 537210"/>
              <a:gd name="connsiteY2" fmla="*/ 5715 h 457200"/>
              <a:gd name="connsiteX3" fmla="*/ 520065 w 537210"/>
              <a:gd name="connsiteY3" fmla="*/ 457200 h 457200"/>
              <a:gd name="connsiteX4" fmla="*/ 440055 w 537210"/>
              <a:gd name="connsiteY4" fmla="*/ 457200 h 457200"/>
              <a:gd name="connsiteX5" fmla="*/ 440055 w 537210"/>
              <a:gd name="connsiteY5" fmla="*/ 457200 h 457200"/>
              <a:gd name="connsiteX6" fmla="*/ 0 w 537210"/>
              <a:gd name="connsiteY6" fmla="*/ 417195 h 457200"/>
              <a:gd name="connsiteX7" fmla="*/ 0 w 537210"/>
              <a:gd name="connsiteY7" fmla="*/ 57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" h="457200">
                <a:moveTo>
                  <a:pt x="0" y="57150"/>
                </a:moveTo>
                <a:lnTo>
                  <a:pt x="0" y="0"/>
                </a:lnTo>
                <a:lnTo>
                  <a:pt x="537210" y="5715"/>
                </a:lnTo>
                <a:lnTo>
                  <a:pt x="520065" y="457200"/>
                </a:lnTo>
                <a:lnTo>
                  <a:pt x="440055" y="457200"/>
                </a:lnTo>
                <a:lnTo>
                  <a:pt x="440055" y="457200"/>
                </a:lnTo>
                <a:lnTo>
                  <a:pt x="0" y="417195"/>
                </a:lnTo>
                <a:lnTo>
                  <a:pt x="0" y="57150"/>
                </a:lnTo>
                <a:close/>
              </a:path>
            </a:pathLst>
          </a:custGeom>
          <a:solidFill>
            <a:srgbClr val="7E1233">
              <a:alpha val="8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2ECD46-314D-CC45-AF63-B134AA24393A}"/>
              </a:ext>
            </a:extLst>
          </p:cNvPr>
          <p:cNvSpPr txBox="1"/>
          <p:nvPr/>
        </p:nvSpPr>
        <p:spPr>
          <a:xfrm>
            <a:off x="5250962" y="2452295"/>
            <a:ext cx="441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shed</a:t>
            </a: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7388FD8F-C969-794B-B2D4-424F441B97C0}"/>
              </a:ext>
            </a:extLst>
          </p:cNvPr>
          <p:cNvSpPr/>
          <p:nvPr/>
        </p:nvSpPr>
        <p:spPr>
          <a:xfrm>
            <a:off x="5509260" y="2703195"/>
            <a:ext cx="228600" cy="171450"/>
          </a:xfrm>
          <a:custGeom>
            <a:avLst/>
            <a:gdLst>
              <a:gd name="connsiteX0" fmla="*/ 91440 w 228600"/>
              <a:gd name="connsiteY0" fmla="*/ 160020 h 171450"/>
              <a:gd name="connsiteX1" fmla="*/ 91440 w 228600"/>
              <a:gd name="connsiteY1" fmla="*/ 160020 h 171450"/>
              <a:gd name="connsiteX2" fmla="*/ 0 w 228600"/>
              <a:gd name="connsiteY2" fmla="*/ 137160 h 171450"/>
              <a:gd name="connsiteX3" fmla="*/ 0 w 228600"/>
              <a:gd name="connsiteY3" fmla="*/ 5715 h 171450"/>
              <a:gd name="connsiteX4" fmla="*/ 228600 w 228600"/>
              <a:gd name="connsiteY4" fmla="*/ 0 h 171450"/>
              <a:gd name="connsiteX5" fmla="*/ 222885 w 228600"/>
              <a:gd name="connsiteY5" fmla="*/ 171450 h 171450"/>
              <a:gd name="connsiteX6" fmla="*/ 91440 w 228600"/>
              <a:gd name="connsiteY6" fmla="*/ 16002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171450">
                <a:moveTo>
                  <a:pt x="91440" y="160020"/>
                </a:moveTo>
                <a:lnTo>
                  <a:pt x="91440" y="160020"/>
                </a:lnTo>
                <a:lnTo>
                  <a:pt x="0" y="137160"/>
                </a:lnTo>
                <a:lnTo>
                  <a:pt x="0" y="5715"/>
                </a:lnTo>
                <a:lnTo>
                  <a:pt x="228600" y="0"/>
                </a:lnTo>
                <a:lnTo>
                  <a:pt x="222885" y="171450"/>
                </a:lnTo>
                <a:lnTo>
                  <a:pt x="91440" y="1600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9412645-2B0B-6040-9F58-3E6F51AA7C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040" y="2737839"/>
            <a:ext cx="305753" cy="231049"/>
          </a:xfrm>
          <a:prstGeom prst="rect">
            <a:avLst/>
          </a:prstGeom>
        </p:spPr>
      </p:pic>
      <p:sp>
        <p:nvSpPr>
          <p:cNvPr id="77" name="Freeform 76">
            <a:extLst>
              <a:ext uri="{FF2B5EF4-FFF2-40B4-BE49-F238E27FC236}">
                <a16:creationId xmlns:a16="http://schemas.microsoft.com/office/drawing/2014/main" id="{C3A5F74F-7EDB-6A42-8C22-D5DBA02A8CDB}"/>
              </a:ext>
            </a:extLst>
          </p:cNvPr>
          <p:cNvSpPr/>
          <p:nvPr/>
        </p:nvSpPr>
        <p:spPr>
          <a:xfrm>
            <a:off x="3920489" y="3101980"/>
            <a:ext cx="822961" cy="367025"/>
          </a:xfrm>
          <a:custGeom>
            <a:avLst/>
            <a:gdLst>
              <a:gd name="connsiteX0" fmla="*/ 11430 w 822960"/>
              <a:gd name="connsiteY0" fmla="*/ 0 h 365760"/>
              <a:gd name="connsiteX1" fmla="*/ 817245 w 822960"/>
              <a:gd name="connsiteY1" fmla="*/ 0 h 365760"/>
              <a:gd name="connsiteX2" fmla="*/ 822960 w 822960"/>
              <a:gd name="connsiteY2" fmla="*/ 365760 h 365760"/>
              <a:gd name="connsiteX3" fmla="*/ 0 w 822960"/>
              <a:gd name="connsiteY3" fmla="*/ 348615 h 365760"/>
              <a:gd name="connsiteX4" fmla="*/ 11430 w 822960"/>
              <a:gd name="connsiteY4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" h="365760">
                <a:moveTo>
                  <a:pt x="11430" y="0"/>
                </a:moveTo>
                <a:lnTo>
                  <a:pt x="817245" y="0"/>
                </a:lnTo>
                <a:lnTo>
                  <a:pt x="822960" y="365760"/>
                </a:lnTo>
                <a:lnTo>
                  <a:pt x="0" y="348615"/>
                </a:lnTo>
                <a:lnTo>
                  <a:pt x="11430" y="0"/>
                </a:lnTo>
                <a:close/>
              </a:path>
            </a:pathLst>
          </a:custGeom>
          <a:solidFill>
            <a:srgbClr val="0070C0">
              <a:alpha val="18039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91871EEE-8F08-1343-989C-F84D50CB0D16}"/>
              </a:ext>
            </a:extLst>
          </p:cNvPr>
          <p:cNvSpPr/>
          <p:nvPr/>
        </p:nvSpPr>
        <p:spPr>
          <a:xfrm>
            <a:off x="7875270" y="3137535"/>
            <a:ext cx="160020" cy="405765"/>
          </a:xfrm>
          <a:custGeom>
            <a:avLst/>
            <a:gdLst>
              <a:gd name="connsiteX0" fmla="*/ 0 w 160020"/>
              <a:gd name="connsiteY0" fmla="*/ 0 h 405765"/>
              <a:gd name="connsiteX1" fmla="*/ 160020 w 160020"/>
              <a:gd name="connsiteY1" fmla="*/ 5715 h 405765"/>
              <a:gd name="connsiteX2" fmla="*/ 160020 w 160020"/>
              <a:gd name="connsiteY2" fmla="*/ 405765 h 405765"/>
              <a:gd name="connsiteX3" fmla="*/ 0 w 160020"/>
              <a:gd name="connsiteY3" fmla="*/ 400050 h 405765"/>
              <a:gd name="connsiteX4" fmla="*/ 0 w 160020"/>
              <a:gd name="connsiteY4" fmla="*/ 0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" h="405765">
                <a:moveTo>
                  <a:pt x="0" y="0"/>
                </a:moveTo>
                <a:lnTo>
                  <a:pt x="160020" y="5715"/>
                </a:lnTo>
                <a:lnTo>
                  <a:pt x="160020" y="405765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0FEFCFE3-D235-F84D-865F-21A7EFC88D01}"/>
              </a:ext>
            </a:extLst>
          </p:cNvPr>
          <p:cNvSpPr/>
          <p:nvPr/>
        </p:nvSpPr>
        <p:spPr>
          <a:xfrm>
            <a:off x="4451985" y="2743200"/>
            <a:ext cx="474345" cy="365760"/>
          </a:xfrm>
          <a:custGeom>
            <a:avLst/>
            <a:gdLst>
              <a:gd name="connsiteX0" fmla="*/ 0 w 474345"/>
              <a:gd name="connsiteY0" fmla="*/ 0 h 365760"/>
              <a:gd name="connsiteX1" fmla="*/ 320040 w 474345"/>
              <a:gd name="connsiteY1" fmla="*/ 0 h 365760"/>
              <a:gd name="connsiteX2" fmla="*/ 320040 w 474345"/>
              <a:gd name="connsiteY2" fmla="*/ 148590 h 365760"/>
              <a:gd name="connsiteX3" fmla="*/ 474345 w 474345"/>
              <a:gd name="connsiteY3" fmla="*/ 148590 h 365760"/>
              <a:gd name="connsiteX4" fmla="*/ 474345 w 474345"/>
              <a:gd name="connsiteY4" fmla="*/ 365760 h 365760"/>
              <a:gd name="connsiteX5" fmla="*/ 17145 w 474345"/>
              <a:gd name="connsiteY5" fmla="*/ 354330 h 365760"/>
              <a:gd name="connsiteX6" fmla="*/ 0 w 474345"/>
              <a:gd name="connsiteY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45" h="365760">
                <a:moveTo>
                  <a:pt x="0" y="0"/>
                </a:moveTo>
                <a:lnTo>
                  <a:pt x="320040" y="0"/>
                </a:lnTo>
                <a:lnTo>
                  <a:pt x="320040" y="148590"/>
                </a:lnTo>
                <a:lnTo>
                  <a:pt x="474345" y="148590"/>
                </a:lnTo>
                <a:lnTo>
                  <a:pt x="474345" y="365760"/>
                </a:lnTo>
                <a:lnTo>
                  <a:pt x="17145" y="3543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72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82BB344-126A-A94F-A3AA-4C51E6F5A3F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529" y="4450459"/>
            <a:ext cx="1034884" cy="8612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BE44309-CA57-7749-833F-6DAC80297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519" y="2749899"/>
            <a:ext cx="549357" cy="457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7BB94F9-5653-5742-8E06-CADB3D9DEE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128" y="2479441"/>
            <a:ext cx="1815124" cy="50039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4A09B5C-0156-E94A-B201-300F0C65A2BA}"/>
              </a:ext>
            </a:extLst>
          </p:cNvPr>
          <p:cNvSpPr txBox="1"/>
          <p:nvPr/>
        </p:nvSpPr>
        <p:spPr>
          <a:xfrm>
            <a:off x="4258383" y="3169891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82D91C-039E-BC40-B8D3-0472C1C2BA44}"/>
              </a:ext>
            </a:extLst>
          </p:cNvPr>
          <p:cNvSpPr txBox="1"/>
          <p:nvPr/>
        </p:nvSpPr>
        <p:spPr>
          <a:xfrm>
            <a:off x="4499937" y="2836208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CBD654-A6E9-A448-B9BE-6164579555EB}"/>
              </a:ext>
            </a:extLst>
          </p:cNvPr>
          <p:cNvSpPr txBox="1"/>
          <p:nvPr/>
        </p:nvSpPr>
        <p:spPr>
          <a:xfrm>
            <a:off x="4719528" y="3217662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73A2E2-C9CF-5948-A052-00D16C8B6674}"/>
              </a:ext>
            </a:extLst>
          </p:cNvPr>
          <p:cNvSpPr txBox="1"/>
          <p:nvPr/>
        </p:nvSpPr>
        <p:spPr>
          <a:xfrm>
            <a:off x="5484069" y="2678563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4</a:t>
            </a: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287DA1CC-1214-5A4B-BC97-75E127A770B6}"/>
              </a:ext>
            </a:extLst>
          </p:cNvPr>
          <p:cNvSpPr/>
          <p:nvPr/>
        </p:nvSpPr>
        <p:spPr>
          <a:xfrm>
            <a:off x="5092065" y="3217545"/>
            <a:ext cx="605790" cy="611505"/>
          </a:xfrm>
          <a:custGeom>
            <a:avLst/>
            <a:gdLst>
              <a:gd name="connsiteX0" fmla="*/ 308610 w 605790"/>
              <a:gd name="connsiteY0" fmla="*/ 0 h 611505"/>
              <a:gd name="connsiteX1" fmla="*/ 605790 w 605790"/>
              <a:gd name="connsiteY1" fmla="*/ 0 h 611505"/>
              <a:gd name="connsiteX2" fmla="*/ 605790 w 605790"/>
              <a:gd name="connsiteY2" fmla="*/ 611505 h 611505"/>
              <a:gd name="connsiteX3" fmla="*/ 5715 w 605790"/>
              <a:gd name="connsiteY3" fmla="*/ 605790 h 611505"/>
              <a:gd name="connsiteX4" fmla="*/ 0 w 605790"/>
              <a:gd name="connsiteY4" fmla="*/ 188595 h 611505"/>
              <a:gd name="connsiteX5" fmla="*/ 308610 w 605790"/>
              <a:gd name="connsiteY5" fmla="*/ 188595 h 611505"/>
              <a:gd name="connsiteX6" fmla="*/ 308610 w 605790"/>
              <a:gd name="connsiteY6" fmla="*/ 0 h 6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" h="611505">
                <a:moveTo>
                  <a:pt x="308610" y="0"/>
                </a:moveTo>
                <a:lnTo>
                  <a:pt x="605790" y="0"/>
                </a:lnTo>
                <a:lnTo>
                  <a:pt x="605790" y="611505"/>
                </a:lnTo>
                <a:lnTo>
                  <a:pt x="5715" y="605790"/>
                </a:lnTo>
                <a:lnTo>
                  <a:pt x="0" y="188595"/>
                </a:lnTo>
                <a:lnTo>
                  <a:pt x="308610" y="1885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>
              <a:lumMod val="85000"/>
              <a:alpha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878214-2187-EE45-9054-A4E4BD9B1B10}"/>
              </a:ext>
            </a:extLst>
          </p:cNvPr>
          <p:cNvSpPr txBox="1"/>
          <p:nvPr/>
        </p:nvSpPr>
        <p:spPr>
          <a:xfrm>
            <a:off x="5377075" y="3452726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D058E74-1421-FC4C-BF93-1E52503E458E}"/>
              </a:ext>
            </a:extLst>
          </p:cNvPr>
          <p:cNvSpPr txBox="1"/>
          <p:nvPr/>
        </p:nvSpPr>
        <p:spPr>
          <a:xfrm>
            <a:off x="4722460" y="2713542"/>
            <a:ext cx="18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A9FED98-6F33-6C40-A9C1-4B65AC850046}"/>
              </a:ext>
            </a:extLst>
          </p:cNvPr>
          <p:cNvSpPr txBox="1"/>
          <p:nvPr/>
        </p:nvSpPr>
        <p:spPr>
          <a:xfrm>
            <a:off x="6103620" y="6566535"/>
            <a:ext cx="1120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Racecourse Road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50E1183-FD80-FF4B-AD1B-84ECF96E5760}"/>
              </a:ext>
            </a:extLst>
          </p:cNvPr>
          <p:cNvSpPr txBox="1"/>
          <p:nvPr/>
        </p:nvSpPr>
        <p:spPr>
          <a:xfrm>
            <a:off x="9740516" y="2401564"/>
            <a:ext cx="181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Legend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41D21B-34A9-BC4E-B81A-8A5EDF55D0B6}"/>
              </a:ext>
            </a:extLst>
          </p:cNvPr>
          <p:cNvSpPr txBox="1"/>
          <p:nvPr/>
        </p:nvSpPr>
        <p:spPr>
          <a:xfrm>
            <a:off x="8953500" y="2894007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A4FB84C-060E-C544-8B2D-C0E0A82B929F}"/>
              </a:ext>
            </a:extLst>
          </p:cNvPr>
          <p:cNvSpPr txBox="1"/>
          <p:nvPr/>
        </p:nvSpPr>
        <p:spPr>
          <a:xfrm>
            <a:off x="8965904" y="3225001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C38D74B-13A9-DD43-B3B8-86DF99CCDAEF}"/>
              </a:ext>
            </a:extLst>
          </p:cNvPr>
          <p:cNvSpPr txBox="1"/>
          <p:nvPr/>
        </p:nvSpPr>
        <p:spPr>
          <a:xfrm>
            <a:off x="8965904" y="3555995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20F52F5-A871-EC4A-B845-669691004700}"/>
              </a:ext>
            </a:extLst>
          </p:cNvPr>
          <p:cNvSpPr txBox="1"/>
          <p:nvPr/>
        </p:nvSpPr>
        <p:spPr>
          <a:xfrm>
            <a:off x="8965904" y="3923985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AF70519-E690-CF44-93E0-205157D1295D}"/>
              </a:ext>
            </a:extLst>
          </p:cNvPr>
          <p:cNvSpPr txBox="1"/>
          <p:nvPr/>
        </p:nvSpPr>
        <p:spPr>
          <a:xfrm>
            <a:off x="8973226" y="4622170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3A0DAE-D795-DB4C-AF82-7FD9D6314785}"/>
              </a:ext>
            </a:extLst>
          </p:cNvPr>
          <p:cNvSpPr txBox="1"/>
          <p:nvPr/>
        </p:nvSpPr>
        <p:spPr>
          <a:xfrm>
            <a:off x="8965904" y="4257443"/>
            <a:ext cx="21261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F733DB-72AA-044A-9714-E6736B50BEE6}"/>
              </a:ext>
            </a:extLst>
          </p:cNvPr>
          <p:cNvSpPr txBox="1"/>
          <p:nvPr/>
        </p:nvSpPr>
        <p:spPr>
          <a:xfrm>
            <a:off x="9448800" y="2894007"/>
            <a:ext cx="1199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Blue Room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8730AB8-0AD7-954D-9BBA-2CDAD30272A2}"/>
              </a:ext>
            </a:extLst>
          </p:cNvPr>
          <p:cNvSpPr txBox="1"/>
          <p:nvPr/>
        </p:nvSpPr>
        <p:spPr>
          <a:xfrm>
            <a:off x="9454019" y="3202274"/>
            <a:ext cx="1213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err="1"/>
              <a:t>BBQue</a:t>
            </a:r>
            <a:r>
              <a:rPr lang="en-US" sz="900"/>
              <a:t> area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7E18EB-54A7-CC4E-9A85-BF0B1B5B81D5}"/>
              </a:ext>
            </a:extLst>
          </p:cNvPr>
          <p:cNvSpPr txBox="1"/>
          <p:nvPr/>
        </p:nvSpPr>
        <p:spPr>
          <a:xfrm>
            <a:off x="9457741" y="3543295"/>
            <a:ext cx="71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Kitchen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F425FF-AF89-A645-A565-B571681345C6}"/>
              </a:ext>
            </a:extLst>
          </p:cNvPr>
          <p:cNvSpPr txBox="1"/>
          <p:nvPr/>
        </p:nvSpPr>
        <p:spPr>
          <a:xfrm>
            <a:off x="9457741" y="3902754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Board Room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8BBE281-E533-1645-855C-B4ABC08FACDB}"/>
              </a:ext>
            </a:extLst>
          </p:cNvPr>
          <p:cNvSpPr txBox="1"/>
          <p:nvPr/>
        </p:nvSpPr>
        <p:spPr>
          <a:xfrm>
            <a:off x="9480541" y="4243775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Toilet Block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2E64CF3-52EE-054F-99DF-4722856E0C00}"/>
              </a:ext>
            </a:extLst>
          </p:cNvPr>
          <p:cNvSpPr txBox="1"/>
          <p:nvPr/>
        </p:nvSpPr>
        <p:spPr>
          <a:xfrm>
            <a:off x="9448800" y="4622170"/>
            <a:ext cx="1599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Coaches Storage Area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579C19-0C51-2244-800C-5BF8B203E6C9}"/>
              </a:ext>
            </a:extLst>
          </p:cNvPr>
          <p:cNvSpPr txBox="1"/>
          <p:nvPr/>
        </p:nvSpPr>
        <p:spPr>
          <a:xfrm>
            <a:off x="8976739" y="5000202"/>
            <a:ext cx="212612" cy="23083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64EC9F-D872-B342-8B6D-019A22DBECD5}"/>
              </a:ext>
            </a:extLst>
          </p:cNvPr>
          <p:cNvSpPr txBox="1"/>
          <p:nvPr/>
        </p:nvSpPr>
        <p:spPr>
          <a:xfrm>
            <a:off x="8986438" y="5320355"/>
            <a:ext cx="212612" cy="2308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2070BB6-FD28-EF4C-8A3A-AA2D26EFA06A}"/>
              </a:ext>
            </a:extLst>
          </p:cNvPr>
          <p:cNvSpPr txBox="1"/>
          <p:nvPr/>
        </p:nvSpPr>
        <p:spPr>
          <a:xfrm>
            <a:off x="8986438" y="5630917"/>
            <a:ext cx="212612" cy="23083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0F79C1-7544-764F-B42F-7361F87A2451}"/>
              </a:ext>
            </a:extLst>
          </p:cNvPr>
          <p:cNvSpPr txBox="1"/>
          <p:nvPr/>
        </p:nvSpPr>
        <p:spPr>
          <a:xfrm>
            <a:off x="9475311" y="5000202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Pergola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313BFEE-F3B8-EC4C-BE5C-A2CCE1CC2455}"/>
              </a:ext>
            </a:extLst>
          </p:cNvPr>
          <p:cNvSpPr txBox="1"/>
          <p:nvPr/>
        </p:nvSpPr>
        <p:spPr>
          <a:xfrm>
            <a:off x="9478963" y="5289847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Driveway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CEC55C1-7F26-4C4F-9AE9-5326CB2F231E}"/>
              </a:ext>
            </a:extLst>
          </p:cNvPr>
          <p:cNvSpPr txBox="1"/>
          <p:nvPr/>
        </p:nvSpPr>
        <p:spPr>
          <a:xfrm>
            <a:off x="9511917" y="5630917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Pathway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A393891-86C1-224C-B400-D24E660F22E3}"/>
              </a:ext>
            </a:extLst>
          </p:cNvPr>
          <p:cNvSpPr txBox="1"/>
          <p:nvPr/>
        </p:nvSpPr>
        <p:spPr>
          <a:xfrm>
            <a:off x="8986438" y="5958782"/>
            <a:ext cx="212612" cy="230832"/>
          </a:xfrm>
          <a:prstGeom prst="rect">
            <a:avLst/>
          </a:prstGeom>
          <a:blipFill dpi="0" rotWithShape="1">
            <a:blip r:embed="rId4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66490DF-0743-2045-BDBC-A3162E3B3D5D}"/>
              </a:ext>
            </a:extLst>
          </p:cNvPr>
          <p:cNvSpPr txBox="1"/>
          <p:nvPr/>
        </p:nvSpPr>
        <p:spPr>
          <a:xfrm>
            <a:off x="9511917" y="6008949"/>
            <a:ext cx="10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 Grassed Area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4FD05AA-500E-8C49-867D-79AB7EDEEDC6}"/>
              </a:ext>
            </a:extLst>
          </p:cNvPr>
          <p:cNvCxnSpPr>
            <a:cxnSpLocks/>
          </p:cNvCxnSpPr>
          <p:nvPr/>
        </p:nvCxnSpPr>
        <p:spPr>
          <a:xfrm>
            <a:off x="1619624" y="4603584"/>
            <a:ext cx="522983" cy="5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110C0EC2-7CF6-4A4D-81AC-5DDE86261004}"/>
              </a:ext>
            </a:extLst>
          </p:cNvPr>
          <p:cNvSpPr txBox="1"/>
          <p:nvPr/>
        </p:nvSpPr>
        <p:spPr>
          <a:xfrm>
            <a:off x="1619624" y="3961151"/>
            <a:ext cx="652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Scale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0A8E7A8-49D7-4D4D-9E40-7AED7D5D2CBA}"/>
              </a:ext>
            </a:extLst>
          </p:cNvPr>
          <p:cNvSpPr txBox="1"/>
          <p:nvPr/>
        </p:nvSpPr>
        <p:spPr>
          <a:xfrm>
            <a:off x="1559750" y="4216479"/>
            <a:ext cx="688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11 </a:t>
            </a:r>
            <a:r>
              <a:rPr lang="en-US" sz="800" err="1"/>
              <a:t>metres</a:t>
            </a:r>
            <a:endParaRPr lang="en-US" sz="8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F6915EA-DAF6-F344-AD60-6AAA94CB4633}"/>
              </a:ext>
            </a:extLst>
          </p:cNvPr>
          <p:cNvSpPr txBox="1"/>
          <p:nvPr/>
        </p:nvSpPr>
        <p:spPr>
          <a:xfrm>
            <a:off x="8724900" y="2772758"/>
            <a:ext cx="2322989" cy="3736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4D535349-F674-B446-8FCA-879C3BEF6910}"/>
              </a:ext>
            </a:extLst>
          </p:cNvPr>
          <p:cNvSpPr/>
          <p:nvPr/>
        </p:nvSpPr>
        <p:spPr>
          <a:xfrm>
            <a:off x="1900989" y="2795618"/>
            <a:ext cx="45719" cy="40665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9E0CA-9A93-324C-8E49-0876B4A05991}"/>
              </a:ext>
            </a:extLst>
          </p:cNvPr>
          <p:cNvSpPr txBox="1"/>
          <p:nvPr/>
        </p:nvSpPr>
        <p:spPr>
          <a:xfrm>
            <a:off x="1718015" y="2440618"/>
            <a:ext cx="38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8841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C0EAF2-DB95-B44F-ABBA-B6C8EE4A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54" y="735213"/>
            <a:ext cx="8761413" cy="706964"/>
          </a:xfrm>
        </p:spPr>
        <p:txBody>
          <a:bodyPr/>
          <a:lstStyle/>
          <a:p>
            <a:r>
              <a:rPr lang="en-US" sz="3200"/>
              <a:t>Phase 2: Upper Complex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A0896-CA3B-9646-9233-D44917F99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32" t="22234" r="44835" b="38504"/>
          <a:stretch/>
        </p:blipFill>
        <p:spPr>
          <a:xfrm>
            <a:off x="646954" y="3010230"/>
            <a:ext cx="2907765" cy="2425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8E44B-346C-FB4F-A92B-CF36E8473FB3}"/>
              </a:ext>
            </a:extLst>
          </p:cNvPr>
          <p:cNvSpPr txBox="1"/>
          <p:nvPr/>
        </p:nvSpPr>
        <p:spPr>
          <a:xfrm>
            <a:off x="4356100" y="1680632"/>
            <a:ext cx="375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 “ </a:t>
            </a:r>
            <a:r>
              <a:rPr lang="en-US" sz="1600" i="1">
                <a:solidFill>
                  <a:schemeClr val="bg1"/>
                </a:solidFill>
              </a:rPr>
              <a:t>Identifying the issues”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50BA6E69-8D3C-9248-9465-F0412521ECEA}"/>
              </a:ext>
            </a:extLst>
          </p:cNvPr>
          <p:cNvSpPr/>
          <p:nvPr/>
        </p:nvSpPr>
        <p:spPr>
          <a:xfrm>
            <a:off x="3795760" y="3980599"/>
            <a:ext cx="17399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31686-18B8-5548-BE13-21143B37EA17}"/>
              </a:ext>
            </a:extLst>
          </p:cNvPr>
          <p:cNvSpPr txBox="1"/>
          <p:nvPr/>
        </p:nvSpPr>
        <p:spPr>
          <a:xfrm>
            <a:off x="5776701" y="2776365"/>
            <a:ext cx="5821741" cy="3323987"/>
          </a:xfrm>
          <a:prstGeom prst="rect">
            <a:avLst/>
          </a:prstGeom>
          <a:solidFill>
            <a:srgbClr val="002060">
              <a:alpha val="74118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Current  Issues 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Outdated Toilet Block located inappropriately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Inadequate coaches storage area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Board room and shed white ant infested and unsafe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Inadequate viewing areas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Inadequate shaded areas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Review internal club house functionality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Review blue room functionality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Review kitchen operations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Upgrade of back access road required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Landscaping and drainage plan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Modular upgrade approach to restrict impact on operations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96DFA-B2E6-6743-90B7-C0E744798958}"/>
              </a:ext>
            </a:extLst>
          </p:cNvPr>
          <p:cNvSpPr/>
          <p:nvPr/>
        </p:nvSpPr>
        <p:spPr>
          <a:xfrm>
            <a:off x="926752" y="717034"/>
            <a:ext cx="780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Phase 2: Upper Complex Infrastructure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D4E6A-9DC9-C648-A4CB-BB2AD66F73C6}"/>
              </a:ext>
            </a:extLst>
          </p:cNvPr>
          <p:cNvSpPr txBox="1"/>
          <p:nvPr/>
        </p:nvSpPr>
        <p:spPr>
          <a:xfrm>
            <a:off x="3835400" y="1583322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High Level Conceptual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11FF9-FD0F-1F44-B401-392091FDEE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37" y="2234167"/>
            <a:ext cx="5423346" cy="4327830"/>
          </a:xfrm>
          <a:prstGeom prst="rect">
            <a:avLst/>
          </a:prstGeom>
        </p:spPr>
      </p:pic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2A8A7D29-9C1E-484D-ABEA-1D61E102C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08517"/>
              </p:ext>
            </p:extLst>
          </p:nvPr>
        </p:nvGraphicFramePr>
        <p:xfrm>
          <a:off x="6360527" y="2550695"/>
          <a:ext cx="5267994" cy="38938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8262">
                  <a:extLst>
                    <a:ext uri="{9D8B030D-6E8A-4147-A177-3AD203B41FA5}">
                      <a16:colId xmlns:a16="http://schemas.microsoft.com/office/drawing/2014/main" val="1131622864"/>
                    </a:ext>
                  </a:extLst>
                </a:gridCol>
                <a:gridCol w="4469732">
                  <a:extLst>
                    <a:ext uri="{9D8B030D-6E8A-4147-A177-3AD203B41FA5}">
                      <a16:colId xmlns:a16="http://schemas.microsoft.com/office/drawing/2014/main" val="1213212011"/>
                    </a:ext>
                  </a:extLst>
                </a:gridCol>
              </a:tblGrid>
              <a:tr h="2165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Item No</a:t>
                      </a:r>
                      <a:r>
                        <a:rPr lang="en-US" sz="1100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75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Garage, equipment storage, maintenance </a:t>
                      </a:r>
                      <a:r>
                        <a:rPr lang="en-US" sz="1050" dirty="0" err="1"/>
                        <a:t>centre</a:t>
                      </a:r>
                      <a:r>
                        <a:rPr lang="en-US" sz="1050" dirty="0"/>
                        <a:t>, internal </a:t>
                      </a:r>
                      <a:r>
                        <a:rPr lang="en-US" sz="1050" dirty="0" err="1"/>
                        <a:t>tba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986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Toilet block incorporating change room, shower facility, lockers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18665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Gym, coaches storage, first aid, physio, internal </a:t>
                      </a:r>
                      <a:r>
                        <a:rPr lang="en-US" sz="1050" dirty="0" err="1"/>
                        <a:t>tba</a:t>
                      </a:r>
                      <a:r>
                        <a:rPr lang="en-US" sz="105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311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Blue room – trophy </a:t>
                      </a:r>
                      <a:r>
                        <a:rPr lang="en-US" sz="1050" dirty="0" err="1"/>
                        <a:t>cabinant</a:t>
                      </a:r>
                      <a:r>
                        <a:rPr lang="en-US" sz="1050" dirty="0"/>
                        <a:t>, club history, honor rolls, meeting room, internal layout </a:t>
                      </a:r>
                      <a:r>
                        <a:rPr lang="en-US" sz="1050" dirty="0" err="1"/>
                        <a:t>tba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85194"/>
                  </a:ext>
                </a:extLst>
              </a:tr>
              <a:tr h="307957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Existing kitchen – shutter and bench facing 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27767"/>
                  </a:ext>
                </a:extLst>
              </a:tr>
              <a:tr h="440407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Closed serving area incorporating BBQ, coffee machine, fridge, Pull down lockable shutters on three sides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20053"/>
                  </a:ext>
                </a:extLst>
              </a:tr>
              <a:tr h="307957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Clubhouse – internal configuration </a:t>
                      </a:r>
                      <a:r>
                        <a:rPr lang="en-US" sz="1050" dirty="0" err="1"/>
                        <a:t>tba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02569"/>
                  </a:ext>
                </a:extLst>
              </a:tr>
              <a:tr h="26955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Open area – serving and seating area pergola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376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Alfresco open area – wooden hardwood deck flooring sail covered, seating and tables, landscaping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51556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Covered walkway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0512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5E1492-5069-2742-A710-DEE0C324BBCC}"/>
              </a:ext>
            </a:extLst>
          </p:cNvPr>
          <p:cNvSpPr txBox="1"/>
          <p:nvPr/>
        </p:nvSpPr>
        <p:spPr>
          <a:xfrm>
            <a:off x="6563226" y="6550223"/>
            <a:ext cx="506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High Level Cost estimate $350,000 – to be subsidised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7BA72E-9A38-8744-A2B9-7B4CEEA1E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248" y="6433565"/>
            <a:ext cx="1755720" cy="103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0EBA8B-E335-AA42-9969-81A714195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269" y="3274355"/>
            <a:ext cx="1476840" cy="86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6D4114-DD69-7F4B-A672-903E2FEB3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37" y="2854411"/>
            <a:ext cx="1109687" cy="1112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4DA6C7-5027-734C-A41E-AFD64B7000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088" y="2568949"/>
            <a:ext cx="535258" cy="396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679616-DB30-3848-BE10-D49C6AEBB4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37" y="2406641"/>
            <a:ext cx="535258" cy="3966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DFAF2-7DA0-B14D-85DC-A9FFA17332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180" y="2432189"/>
            <a:ext cx="535258" cy="3966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4FE049-8377-6648-96AE-B71AC8E9CC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96801" y="4142929"/>
            <a:ext cx="1845471" cy="108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4BE08-4F2E-CF47-BB92-8AB36C8B343D}"/>
              </a:ext>
            </a:extLst>
          </p:cNvPr>
          <p:cNvSpPr txBox="1"/>
          <p:nvPr/>
        </p:nvSpPr>
        <p:spPr>
          <a:xfrm>
            <a:off x="1075038" y="6561997"/>
            <a:ext cx="438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Required Short Term Outcome: decide on concept</a:t>
            </a:r>
          </a:p>
        </p:txBody>
      </p:sp>
    </p:spTree>
    <p:extLst>
      <p:ext uri="{BB962C8B-B14F-4D97-AF65-F5344CB8AC3E}">
        <p14:creationId xmlns:p14="http://schemas.microsoft.com/office/powerpoint/2010/main" val="17447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8E9C7-9F02-6E4D-90B2-86AC175FCB19}"/>
              </a:ext>
            </a:extLst>
          </p:cNvPr>
          <p:cNvSpPr/>
          <p:nvPr/>
        </p:nvSpPr>
        <p:spPr>
          <a:xfrm>
            <a:off x="1249600" y="970366"/>
            <a:ext cx="780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Phase 2: Upper Complex Infrastructure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3CAA0-A4B4-CB4E-8318-42C5C063077A}"/>
              </a:ext>
            </a:extLst>
          </p:cNvPr>
          <p:cNvSpPr txBox="1"/>
          <p:nvPr/>
        </p:nvSpPr>
        <p:spPr>
          <a:xfrm>
            <a:off x="3573379" y="1696453"/>
            <a:ext cx="415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Conceptual Side View  Alfresco Area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71754-6A18-5843-8987-FDD3A23BF7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13" y="2424540"/>
            <a:ext cx="5771482" cy="379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8E3F9-194F-C54D-86CC-7F262B1B5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800" y="4438316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499B7-45DB-5142-B164-B9FCBDEE8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626" y="4205706"/>
            <a:ext cx="1422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D1E22-1E1D-314C-ACA2-9DA7ACF880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5243">
            <a:off x="3916050" y="5561675"/>
            <a:ext cx="1809105" cy="210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CF420-BD68-D845-851D-5A9C77A6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9480">
            <a:off x="6135306" y="5833126"/>
            <a:ext cx="1809105" cy="210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E7D02-15ED-544B-8C4B-2B8D200A3C7E}"/>
              </a:ext>
            </a:extLst>
          </p:cNvPr>
          <p:cNvSpPr txBox="1"/>
          <p:nvPr/>
        </p:nvSpPr>
        <p:spPr>
          <a:xfrm>
            <a:off x="5648143" y="6352674"/>
            <a:ext cx="1185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 to scale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EF362F4-5489-5142-8C8A-D01579EC1C53}"/>
              </a:ext>
            </a:extLst>
          </p:cNvPr>
          <p:cNvSpPr/>
          <p:nvPr/>
        </p:nvSpPr>
        <p:spPr>
          <a:xfrm>
            <a:off x="3392905" y="5510463"/>
            <a:ext cx="4535906" cy="709863"/>
          </a:xfrm>
          <a:custGeom>
            <a:avLst/>
            <a:gdLst>
              <a:gd name="connsiteX0" fmla="*/ 2286000 w 4535906"/>
              <a:gd name="connsiteY0" fmla="*/ 216569 h 709863"/>
              <a:gd name="connsiteX1" fmla="*/ 2177716 w 4535906"/>
              <a:gd name="connsiteY1" fmla="*/ 372979 h 709863"/>
              <a:gd name="connsiteX2" fmla="*/ 24063 w 4535906"/>
              <a:gd name="connsiteY2" fmla="*/ 0 h 709863"/>
              <a:gd name="connsiteX3" fmla="*/ 0 w 4535906"/>
              <a:gd name="connsiteY3" fmla="*/ 397042 h 709863"/>
              <a:gd name="connsiteX4" fmla="*/ 1804737 w 4535906"/>
              <a:gd name="connsiteY4" fmla="*/ 697832 h 709863"/>
              <a:gd name="connsiteX5" fmla="*/ 4535906 w 4535906"/>
              <a:gd name="connsiteY5" fmla="*/ 709863 h 709863"/>
              <a:gd name="connsiteX6" fmla="*/ 4511842 w 4535906"/>
              <a:gd name="connsiteY6" fmla="*/ 673769 h 709863"/>
              <a:gd name="connsiteX7" fmla="*/ 2719137 w 4535906"/>
              <a:gd name="connsiteY7" fmla="*/ 397042 h 709863"/>
              <a:gd name="connsiteX8" fmla="*/ 2755232 w 4535906"/>
              <a:gd name="connsiteY8" fmla="*/ 276726 h 709863"/>
              <a:gd name="connsiteX9" fmla="*/ 2286000 w 4535906"/>
              <a:gd name="connsiteY9" fmla="*/ 216569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5906" h="709863">
                <a:moveTo>
                  <a:pt x="2286000" y="216569"/>
                </a:moveTo>
                <a:lnTo>
                  <a:pt x="2177716" y="372979"/>
                </a:lnTo>
                <a:lnTo>
                  <a:pt x="24063" y="0"/>
                </a:lnTo>
                <a:lnTo>
                  <a:pt x="0" y="397042"/>
                </a:lnTo>
                <a:lnTo>
                  <a:pt x="1804737" y="697832"/>
                </a:lnTo>
                <a:lnTo>
                  <a:pt x="4535906" y="709863"/>
                </a:lnTo>
                <a:lnTo>
                  <a:pt x="4511842" y="673769"/>
                </a:lnTo>
                <a:lnTo>
                  <a:pt x="2719137" y="397042"/>
                </a:lnTo>
                <a:lnTo>
                  <a:pt x="2755232" y="276726"/>
                </a:lnTo>
                <a:lnTo>
                  <a:pt x="2286000" y="216569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CF1AF3D-030A-4E41-8D45-25F034BB9D0C}"/>
              </a:ext>
            </a:extLst>
          </p:cNvPr>
          <p:cNvSpPr/>
          <p:nvPr/>
        </p:nvSpPr>
        <p:spPr>
          <a:xfrm>
            <a:off x="3416968" y="5221705"/>
            <a:ext cx="493295" cy="360948"/>
          </a:xfrm>
          <a:custGeom>
            <a:avLst/>
            <a:gdLst>
              <a:gd name="connsiteX0" fmla="*/ 0 w 493295"/>
              <a:gd name="connsiteY0" fmla="*/ 132348 h 360948"/>
              <a:gd name="connsiteX1" fmla="*/ 469232 w 493295"/>
              <a:gd name="connsiteY1" fmla="*/ 0 h 360948"/>
              <a:gd name="connsiteX2" fmla="*/ 493295 w 493295"/>
              <a:gd name="connsiteY2" fmla="*/ 360948 h 360948"/>
              <a:gd name="connsiteX3" fmla="*/ 12032 w 493295"/>
              <a:gd name="connsiteY3" fmla="*/ 300790 h 360948"/>
              <a:gd name="connsiteX4" fmla="*/ 0 w 493295"/>
              <a:gd name="connsiteY4" fmla="*/ 132348 h 3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95" h="360948">
                <a:moveTo>
                  <a:pt x="0" y="132348"/>
                </a:moveTo>
                <a:lnTo>
                  <a:pt x="469232" y="0"/>
                </a:lnTo>
                <a:lnTo>
                  <a:pt x="493295" y="360948"/>
                </a:lnTo>
                <a:lnTo>
                  <a:pt x="12032" y="300790"/>
                </a:lnTo>
                <a:lnTo>
                  <a:pt x="0" y="132348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B82C447-20A2-DB46-9456-9DB2AC002A63}"/>
              </a:ext>
            </a:extLst>
          </p:cNvPr>
          <p:cNvSpPr/>
          <p:nvPr/>
        </p:nvSpPr>
        <p:spPr>
          <a:xfrm>
            <a:off x="4030579" y="4908884"/>
            <a:ext cx="1082842" cy="385011"/>
          </a:xfrm>
          <a:custGeom>
            <a:avLst/>
            <a:gdLst>
              <a:gd name="connsiteX0" fmla="*/ 24063 w 1082842"/>
              <a:gd name="connsiteY0" fmla="*/ 276727 h 385011"/>
              <a:gd name="connsiteX1" fmla="*/ 1046747 w 1082842"/>
              <a:gd name="connsiteY1" fmla="*/ 0 h 385011"/>
              <a:gd name="connsiteX2" fmla="*/ 1046747 w 1082842"/>
              <a:gd name="connsiteY2" fmla="*/ 0 h 385011"/>
              <a:gd name="connsiteX3" fmla="*/ 1046747 w 1082842"/>
              <a:gd name="connsiteY3" fmla="*/ 0 h 385011"/>
              <a:gd name="connsiteX4" fmla="*/ 1082842 w 1082842"/>
              <a:gd name="connsiteY4" fmla="*/ 108284 h 385011"/>
              <a:gd name="connsiteX5" fmla="*/ 0 w 1082842"/>
              <a:gd name="connsiteY5" fmla="*/ 385011 h 385011"/>
              <a:gd name="connsiteX6" fmla="*/ 24063 w 1082842"/>
              <a:gd name="connsiteY6" fmla="*/ 276727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842" h="385011">
                <a:moveTo>
                  <a:pt x="24063" y="276727"/>
                </a:moveTo>
                <a:lnTo>
                  <a:pt x="1046747" y="0"/>
                </a:lnTo>
                <a:lnTo>
                  <a:pt x="1046747" y="0"/>
                </a:lnTo>
                <a:lnTo>
                  <a:pt x="1046747" y="0"/>
                </a:lnTo>
                <a:lnTo>
                  <a:pt x="1082842" y="108284"/>
                </a:lnTo>
                <a:lnTo>
                  <a:pt x="0" y="385011"/>
                </a:lnTo>
                <a:lnTo>
                  <a:pt x="24063" y="276727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F9018A5-D11E-5D44-9BA5-93DF3E62B42A}"/>
              </a:ext>
            </a:extLst>
          </p:cNvPr>
          <p:cNvSpPr/>
          <p:nvPr/>
        </p:nvSpPr>
        <p:spPr>
          <a:xfrm>
            <a:off x="7916779" y="4475747"/>
            <a:ext cx="1275347" cy="1768642"/>
          </a:xfrm>
          <a:custGeom>
            <a:avLst/>
            <a:gdLst>
              <a:gd name="connsiteX0" fmla="*/ 168442 w 1275347"/>
              <a:gd name="connsiteY0" fmla="*/ 1239253 h 1768642"/>
              <a:gd name="connsiteX1" fmla="*/ 1251284 w 1275347"/>
              <a:gd name="connsiteY1" fmla="*/ 0 h 1768642"/>
              <a:gd name="connsiteX2" fmla="*/ 1275347 w 1275347"/>
              <a:gd name="connsiteY2" fmla="*/ 1756611 h 1768642"/>
              <a:gd name="connsiteX3" fmla="*/ 1010653 w 1275347"/>
              <a:gd name="connsiteY3" fmla="*/ 1768642 h 1768642"/>
              <a:gd name="connsiteX4" fmla="*/ 854242 w 1275347"/>
              <a:gd name="connsiteY4" fmla="*/ 1756611 h 1768642"/>
              <a:gd name="connsiteX5" fmla="*/ 0 w 1275347"/>
              <a:gd name="connsiteY5" fmla="*/ 1744579 h 1768642"/>
              <a:gd name="connsiteX6" fmla="*/ 12032 w 1275347"/>
              <a:gd name="connsiteY6" fmla="*/ 1564106 h 1768642"/>
              <a:gd name="connsiteX7" fmla="*/ 168442 w 1275347"/>
              <a:gd name="connsiteY7" fmla="*/ 1540042 h 1768642"/>
              <a:gd name="connsiteX8" fmla="*/ 168442 w 1275347"/>
              <a:gd name="connsiteY8" fmla="*/ 1239253 h 17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347" h="1768642">
                <a:moveTo>
                  <a:pt x="168442" y="1239253"/>
                </a:moveTo>
                <a:lnTo>
                  <a:pt x="1251284" y="0"/>
                </a:lnTo>
                <a:lnTo>
                  <a:pt x="1275347" y="1756611"/>
                </a:lnTo>
                <a:lnTo>
                  <a:pt x="1010653" y="1768642"/>
                </a:lnTo>
                <a:cubicBezTo>
                  <a:pt x="886424" y="1754840"/>
                  <a:pt x="938685" y="1756611"/>
                  <a:pt x="854242" y="1756611"/>
                </a:cubicBezTo>
                <a:lnTo>
                  <a:pt x="0" y="1744579"/>
                </a:lnTo>
                <a:lnTo>
                  <a:pt x="12032" y="1564106"/>
                </a:lnTo>
                <a:lnTo>
                  <a:pt x="168442" y="1540042"/>
                </a:lnTo>
                <a:lnTo>
                  <a:pt x="168442" y="1239253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91ADFB-C1E1-ED4C-991A-0747884455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912" y="5714399"/>
            <a:ext cx="535258" cy="396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3B7B74-1570-B74E-91C4-B45BA6DA7A70}"/>
              </a:ext>
            </a:extLst>
          </p:cNvPr>
          <p:cNvSpPr txBox="1"/>
          <p:nvPr/>
        </p:nvSpPr>
        <p:spPr>
          <a:xfrm>
            <a:off x="9697453" y="3744041"/>
            <a:ext cx="14076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BBQ – Coffee – Food Sales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2AB3FE-9F5C-C24F-8467-1C1CA0F7A51C}"/>
              </a:ext>
            </a:extLst>
          </p:cNvPr>
          <p:cNvCxnSpPr>
            <a:stCxn id="19" idx="1"/>
          </p:cNvCxnSpPr>
          <p:nvPr/>
        </p:nvCxnSpPr>
        <p:spPr>
          <a:xfrm flipH="1">
            <a:off x="8795084" y="3974874"/>
            <a:ext cx="902369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C3F7C5-A195-6F4B-AEB4-0BAD389B3E2D}"/>
              </a:ext>
            </a:extLst>
          </p:cNvPr>
          <p:cNvSpPr txBox="1"/>
          <p:nvPr/>
        </p:nvSpPr>
        <p:spPr>
          <a:xfrm>
            <a:off x="6805468" y="3850667"/>
            <a:ext cx="1111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Roll down Shutters</a:t>
            </a:r>
          </a:p>
        </p:txBody>
      </p:sp>
    </p:spTree>
    <p:extLst>
      <p:ext uri="{BB962C8B-B14F-4D97-AF65-F5344CB8AC3E}">
        <p14:creationId xmlns:p14="http://schemas.microsoft.com/office/powerpoint/2010/main" val="71311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D7C87E-D19D-6640-87C4-4F55F108A4E5}"/>
              </a:ext>
            </a:extLst>
          </p:cNvPr>
          <p:cNvSpPr/>
          <p:nvPr/>
        </p:nvSpPr>
        <p:spPr>
          <a:xfrm>
            <a:off x="1061601" y="764754"/>
            <a:ext cx="8478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Phase 2 : Upper Complex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BC84B-3D95-CB48-94BF-AEAC0FB89CB9}"/>
              </a:ext>
            </a:extLst>
          </p:cNvPr>
          <p:cNvSpPr txBox="1"/>
          <p:nvPr/>
        </p:nvSpPr>
        <p:spPr>
          <a:xfrm>
            <a:off x="2952228" y="1538956"/>
            <a:ext cx="56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Entry Option Concept- </a:t>
            </a:r>
            <a:r>
              <a:rPr lang="en-US" i="1" dirty="0">
                <a:solidFill>
                  <a:schemeClr val="bg1"/>
                </a:solidFill>
              </a:rPr>
              <a:t>“Enhancing the Image”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24FE6-37B0-A84E-96E7-2068026E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839" y="2374501"/>
            <a:ext cx="4606698" cy="1515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BCDE0A-E03B-6C45-AD82-D53EFDEE5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601" y="4076270"/>
            <a:ext cx="9842499" cy="2781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8F55DA-D340-A048-9585-0231F411C3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92" y="4635029"/>
            <a:ext cx="4013809" cy="2024133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3512F02D-244D-0D4B-AE76-94039B9814CA}"/>
              </a:ext>
            </a:extLst>
          </p:cNvPr>
          <p:cNvSpPr/>
          <p:nvPr/>
        </p:nvSpPr>
        <p:spPr>
          <a:xfrm>
            <a:off x="4640847" y="5405795"/>
            <a:ext cx="1473200" cy="482600"/>
          </a:xfrm>
          <a:custGeom>
            <a:avLst/>
            <a:gdLst>
              <a:gd name="connsiteX0" fmla="*/ 0 w 1473200"/>
              <a:gd name="connsiteY0" fmla="*/ 25400 h 482600"/>
              <a:gd name="connsiteX1" fmla="*/ 0 w 1473200"/>
              <a:gd name="connsiteY1" fmla="*/ 25400 h 482600"/>
              <a:gd name="connsiteX2" fmla="*/ 0 w 1473200"/>
              <a:gd name="connsiteY2" fmla="*/ 215900 h 482600"/>
              <a:gd name="connsiteX3" fmla="*/ 0 w 1473200"/>
              <a:gd name="connsiteY3" fmla="*/ 431800 h 482600"/>
              <a:gd name="connsiteX4" fmla="*/ 1473200 w 1473200"/>
              <a:gd name="connsiteY4" fmla="*/ 482600 h 482600"/>
              <a:gd name="connsiteX5" fmla="*/ 1473200 w 1473200"/>
              <a:gd name="connsiteY5" fmla="*/ 0 h 482600"/>
              <a:gd name="connsiteX6" fmla="*/ 0 w 1473200"/>
              <a:gd name="connsiteY6" fmla="*/ 254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200" h="482600">
                <a:moveTo>
                  <a:pt x="0" y="25400"/>
                </a:moveTo>
                <a:lnTo>
                  <a:pt x="0" y="25400"/>
                </a:lnTo>
                <a:lnTo>
                  <a:pt x="0" y="215900"/>
                </a:lnTo>
                <a:lnTo>
                  <a:pt x="0" y="431800"/>
                </a:lnTo>
                <a:lnTo>
                  <a:pt x="1473200" y="482600"/>
                </a:lnTo>
                <a:lnTo>
                  <a:pt x="1473200" y="0"/>
                </a:lnTo>
                <a:lnTo>
                  <a:pt x="0" y="25400"/>
                </a:lnTo>
                <a:close/>
              </a:path>
            </a:pathLst>
          </a:custGeom>
          <a:blipFill dpi="0" rotWithShape="1">
            <a:blip r:embed="rId5" cstate="email">
              <a:alphaModFix amt="9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7D2A87-9B1A-3F41-9AEB-43260431D3ED}"/>
              </a:ext>
            </a:extLst>
          </p:cNvPr>
          <p:cNvSpPr txBox="1"/>
          <p:nvPr/>
        </p:nvSpPr>
        <p:spPr>
          <a:xfrm>
            <a:off x="4653547" y="5426730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Gosford District</a:t>
            </a:r>
          </a:p>
          <a:p>
            <a:pPr algn="ctr"/>
            <a:r>
              <a:rPr lang="en-US" sz="1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Tennis Club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C8444-B1E7-504E-802D-21A524D727E1}"/>
              </a:ext>
            </a:extLst>
          </p:cNvPr>
          <p:cNvSpPr txBox="1"/>
          <p:nvPr/>
        </p:nvSpPr>
        <p:spPr>
          <a:xfrm>
            <a:off x="2278039" y="2993783"/>
            <a:ext cx="93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existing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F4646-26C8-0F4C-9AE4-09770B0FD026}"/>
              </a:ext>
            </a:extLst>
          </p:cNvPr>
          <p:cNvSpPr txBox="1"/>
          <p:nvPr/>
        </p:nvSpPr>
        <p:spPr>
          <a:xfrm>
            <a:off x="199398" y="5328635"/>
            <a:ext cx="93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160437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{DC1EE590-16D8-B94D-B0C0-3E9C91E2E9FF}tf10001076</Template>
  <TotalTime>2017</TotalTime>
  <Words>610</Words>
  <Application>Microsoft Macintosh PowerPoint</Application>
  <PresentationFormat>Widescreen</PresentationFormat>
  <Paragraphs>148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Apple Chancery</vt:lpstr>
      <vt:lpstr>Arial</vt:lpstr>
      <vt:lpstr>Arial Hebrew Scholar</vt:lpstr>
      <vt:lpstr>Calibri</vt:lpstr>
      <vt:lpstr>Century Gothic</vt:lpstr>
      <vt:lpstr>CIDFont+F2</vt:lpstr>
      <vt:lpstr>Wingdings</vt:lpstr>
      <vt:lpstr>Wingdings 3</vt:lpstr>
      <vt:lpstr>Ion Boardroom</vt:lpstr>
      <vt:lpstr>PowerPoint Presentation</vt:lpstr>
      <vt:lpstr>Master Plan Outline</vt:lpstr>
      <vt:lpstr>Master Plan - Goals and  Schedule</vt:lpstr>
      <vt:lpstr>Master Plan Existing Infrastructure</vt:lpstr>
      <vt:lpstr>Phase 2: Upper Complex Infrastructure</vt:lpstr>
      <vt:lpstr>Phase 2: Upper Complex Infrastructure</vt:lpstr>
      <vt:lpstr>PowerPoint Presentation</vt:lpstr>
      <vt:lpstr>PowerPoint Presentation</vt:lpstr>
      <vt:lpstr>PowerPoint Presentation</vt:lpstr>
      <vt:lpstr>Phase 3 Lower Complex Integration with CCSSC</vt:lpstr>
      <vt:lpstr>Phase 3 Lower Complex Proposed CCSSC Level Plans</vt:lpstr>
      <vt:lpstr>Phase 3 Lower Complex Proposed CCSSC Development Side View</vt:lpstr>
      <vt:lpstr>Phase 3 – Tournament Grade Lower Complex</vt:lpstr>
      <vt:lpstr>Master Plan – Schedule and Budget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Spencer</dc:creator>
  <cp:lastModifiedBy>Lee Spencer</cp:lastModifiedBy>
  <cp:revision>74</cp:revision>
  <dcterms:created xsi:type="dcterms:W3CDTF">2019-11-12T04:07:25Z</dcterms:created>
  <dcterms:modified xsi:type="dcterms:W3CDTF">2019-11-16T00:33:30Z</dcterms:modified>
</cp:coreProperties>
</file>