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D82E-511A-1040-B379-8EA622C11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B38FF-31FD-AC44-BEE0-7992B94FD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BC850-D1F6-6345-B9DC-1E61DB670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AC352-9DBA-A741-97EB-477F0831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F5D6E-07FB-DE45-9FCF-725507D0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27A4-E00A-E348-84FD-5E1BC35B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E9C5D-F951-0643-81F5-C7F5FDBFB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95591-2B0B-EB4F-BA31-7C80FF4F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A98EE-9EC6-D042-A2C6-24D7E005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94FE5-650A-1A41-BC09-5CDE2E22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63304-CA37-4C4C-86AB-2E982D6C4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02758-CBCA-2D40-9FE7-1CE9821D1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14263-0A3B-BB4E-A85F-90CD77E9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8A08D-84F6-2F41-961D-A749974D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4FBD0-D072-1E49-83BD-A8F0FD58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1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6410-71BB-BD45-9FBE-566D0984E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12F92-D440-7E4F-A03C-96555BD8F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7582-38DB-9049-B95D-2984C5E8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E6D7-2F3B-384F-86D1-2FC32449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20FE8-8CE7-2346-8E6C-ECB96AAE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C6CC-90FF-4848-89B1-DE64C271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66AB5-62D1-F845-AC83-FC7C6FAE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0FCD2-9F10-7146-A38C-990E8353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1FD5-FD07-0D43-9D6A-4E0D58FA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B648A-B67B-5F4E-91C6-AF9EF70D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FE28-41B8-B24A-BFCF-01C03BD5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034D-AEB6-AF49-B9B2-425D01E7F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65A48-F473-D543-BC69-6DD1ABD59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5B8C5-F1D8-E442-B1BB-C181AAC9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356F2-14BD-C44E-9C49-1329726C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95C2B-F199-A94F-94D8-EC4EDF68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1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B553-2AE9-1041-A3B8-4D884A24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E2AC6-092C-5146-9A70-112DC0C16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14B2A-5C20-C54F-9D6B-662020B3B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38BB3-5F3F-9349-A47E-0B7CBA681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A53D6-B820-3145-8A14-6E2B2A5E2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21BD6-6F5B-FA49-A824-324F476B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79FC9-AF02-444E-AAF5-E8A74CF1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C1DC6-A813-3E42-9571-22951C5C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4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3570-FF24-E646-9CF6-268D6445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42359-11C4-534F-A62E-228B273A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6FD4F-2E93-3149-8F83-18F78680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A4D3D-2F63-4043-B746-F23C4131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92DFA-A768-D348-8873-25E456E8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C5E0E-8996-7649-A533-E9918977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02BE8-3273-FA46-B16F-E602F669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3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7607-9009-8A48-82CA-A06AA91B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9D2F-4BE3-CD4C-A38C-00BE07289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54083-C523-E347-BDC6-A7D11B527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17F11-1C56-E14A-8EFC-7CA72CEE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B1E84-1928-D346-B453-32DC23C1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731E1-3AAA-A540-9E61-5BCA40E2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3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45AC-9512-9C4F-8B0B-AB71C088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C5AB6-3760-EB47-871E-3E1BF3435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54D8A-3B8E-1548-A0D2-D4D41AC0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3DD48-1283-224D-854F-74492B09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E8E95-F4E2-2E4A-8DEE-44EA426A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2A9C7-C884-E843-B097-6C2190AE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7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9B390-B4A9-4F4B-997C-868ABDD6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C88A6-1B0D-C74A-8C35-57F89A5CB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F936C-8208-A545-ACE9-80316C218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DA562-0353-6143-81BE-EE117D845C7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7D549-70E7-EB4F-85F8-E6FAC831B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332D9-EFAB-1348-A1D0-1C21130E0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63960-7600-5A4C-AC6B-3E35822E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0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D412F1-61CF-0447-8871-FF9205800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78196"/>
              </p:ext>
            </p:extLst>
          </p:nvPr>
        </p:nvGraphicFramePr>
        <p:xfrm>
          <a:off x="656298" y="481320"/>
          <a:ext cx="10922145" cy="581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474">
                  <a:extLst>
                    <a:ext uri="{9D8B030D-6E8A-4147-A177-3AD203B41FA5}">
                      <a16:colId xmlns:a16="http://schemas.microsoft.com/office/drawing/2014/main" val="2008575868"/>
                    </a:ext>
                  </a:extLst>
                </a:gridCol>
                <a:gridCol w="2533185">
                  <a:extLst>
                    <a:ext uri="{9D8B030D-6E8A-4147-A177-3AD203B41FA5}">
                      <a16:colId xmlns:a16="http://schemas.microsoft.com/office/drawing/2014/main" val="467269765"/>
                    </a:ext>
                  </a:extLst>
                </a:gridCol>
                <a:gridCol w="2215063">
                  <a:extLst>
                    <a:ext uri="{9D8B030D-6E8A-4147-A177-3AD203B41FA5}">
                      <a16:colId xmlns:a16="http://schemas.microsoft.com/office/drawing/2014/main" val="1690350612"/>
                    </a:ext>
                  </a:extLst>
                </a:gridCol>
                <a:gridCol w="2309321">
                  <a:extLst>
                    <a:ext uri="{9D8B030D-6E8A-4147-A177-3AD203B41FA5}">
                      <a16:colId xmlns:a16="http://schemas.microsoft.com/office/drawing/2014/main" val="71499253"/>
                    </a:ext>
                  </a:extLst>
                </a:gridCol>
                <a:gridCol w="2321102">
                  <a:extLst>
                    <a:ext uri="{9D8B030D-6E8A-4147-A177-3AD203B41FA5}">
                      <a16:colId xmlns:a16="http://schemas.microsoft.com/office/drawing/2014/main" val="836569473"/>
                    </a:ext>
                  </a:extLst>
                </a:gridCol>
              </a:tblGrid>
              <a:tr h="24163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A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GTC 2019/2020 Goals &amp; Objectives - 31/10/19</a:t>
                      </a:r>
                      <a:endParaRPr lang="en-AU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856911"/>
                  </a:ext>
                </a:extLst>
              </a:tr>
              <a:tr h="214782">
                <a:tc>
                  <a:txBody>
                    <a:bodyPr/>
                    <a:lstStyle/>
                    <a:p>
                      <a:pPr algn="r" fontAlgn="ctr"/>
                      <a:r>
                        <a:rPr lang="en-A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Cafe Income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Coaching Income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 Income</a:t>
                      </a:r>
                      <a:endParaRPr lang="en-A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Court Hire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046788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Income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$12,185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$53,562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$9,035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$24,620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58352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 Income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$26,445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$35,088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$9,600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$39,712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77389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85708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to Goal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-117%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-6%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347491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Activities/Impacts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AMT Events - Lower Complex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Jono started (7/19)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Social (10/19)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income from ITS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6439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incentive scheme (11/19)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 Room Gym (11/12)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UTR intro (11/19)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Opening (11/19)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3824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Opening (11/19)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Junior Hotshots/Cardio etc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incentive scheme (11/19)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06123"/>
                  </a:ext>
                </a:extLst>
              </a:tr>
              <a:tr h="214782">
                <a:tc>
                  <a:txBody>
                    <a:bodyPr/>
                    <a:lstStyle/>
                    <a:p>
                      <a:pPr algn="r" fontAlgn="ctr"/>
                      <a:r>
                        <a:rPr lang="en-A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Membership Income</a:t>
                      </a:r>
                      <a:endParaRPr lang="en-A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Revenue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Pro-Shop Income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Tournament Income</a:t>
                      </a:r>
                      <a:endParaRPr lang="en-A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29878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Income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$3,921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$2,890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$17,008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$47,408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85610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 Income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$8,858</a:t>
                      </a:r>
                      <a:endParaRPr lang="en-A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$9,338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$13,319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$54,292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2563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753118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33740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to Goal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-56%</a:t>
                      </a:r>
                      <a:endParaRPr lang="en-A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571336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Activities/Impacts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- Income $3139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Insurance Claim (8/19)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On-line Pro-Shop (12/19)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Championships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849880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Opening (11/19)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Friday Sale (11/19)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 JT (12/19)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505728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incentive scheme (11/19)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09329"/>
                  </a:ext>
                </a:extLst>
              </a:tr>
              <a:tr h="214782">
                <a:tc>
                  <a:txBody>
                    <a:bodyPr/>
                    <a:lstStyle/>
                    <a:p>
                      <a:pPr algn="r" fontAlgn="ctr"/>
                      <a:r>
                        <a:rPr lang="en-A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Sales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Profit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 Profit (Operations)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62862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$67,744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$102,894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$99,903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$2,991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93301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$58,829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$144,341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$147,969</a:t>
                      </a:r>
                      <a:endParaRPr lang="en-A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-$3,628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960870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7.50%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85632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to Goal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en-A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48432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Activities/Impacts</a:t>
                      </a:r>
                      <a:endParaRPr lang="en-AU" sz="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Pro-shop purchases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Coaching Costs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Wages $2914 below forecast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of Lower Expenses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8379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Reliance on non-operational income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Tournament fees</a:t>
                      </a:r>
                      <a:endParaRPr lang="en-AU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38099"/>
                  </a:ext>
                </a:extLst>
              </a:tr>
              <a:tr h="214782">
                <a:tc>
                  <a:txBody>
                    <a:bodyPr/>
                    <a:lstStyle/>
                    <a:p>
                      <a:pPr algn="r" fontAlgn="ctr"/>
                      <a:r>
                        <a:rPr lang="en-A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Use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Junior Hot Shots</a:t>
                      </a:r>
                      <a:endParaRPr lang="en-A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 Funding 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 Funding 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354080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Sponsorship/Donations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</a:t>
                      </a:r>
                      <a:endParaRPr lang="en-A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09079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728 users per week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players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$10,045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$5,067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63046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users per week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 players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$60,000</a:t>
                      </a:r>
                      <a:endParaRPr lang="en-AU" sz="10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6422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to Goal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-16%</a:t>
                      </a:r>
                      <a:endParaRPr lang="en-A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-83%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-97%</a:t>
                      </a:r>
                      <a:endParaRPr lang="en-AU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418791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r" fontAlgn="ctr"/>
                      <a:r>
                        <a:rPr lang="en-AU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Activities/Impacts</a:t>
                      </a:r>
                      <a:endParaRPr lang="en-A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Seniors, Todd Woodbridge Cup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steady growth T1-T4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Renewal - Court Sponsors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Council Grant - $135k</a:t>
                      </a:r>
                      <a:endParaRPr lang="en-A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02699"/>
                  </a:ext>
                </a:extLst>
              </a:tr>
              <a:tr h="174513">
                <a:tc>
                  <a:txBody>
                    <a:bodyPr/>
                    <a:lstStyle/>
                    <a:p>
                      <a:pPr algn="l" fontAlgn="ctr"/>
                      <a:endParaRPr lang="en-A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Larger venue to cover major events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 Grammar increase</a:t>
                      </a: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11/19 - Est. $29k</a:t>
                      </a:r>
                      <a:endParaRPr lang="en-A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$7,500 - Lucy Wicks (12/19)</a:t>
                      </a:r>
                      <a:endParaRPr lang="en-A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37" marR="7537" marT="753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6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39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398</Words>
  <Application>Microsoft Macintosh PowerPoint</Application>
  <PresentationFormat>Widescreen</PresentationFormat>
  <Paragraphs>148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Haworth</dc:creator>
  <cp:lastModifiedBy>Tony Haworth</cp:lastModifiedBy>
  <cp:revision>2</cp:revision>
  <dcterms:created xsi:type="dcterms:W3CDTF">2019-11-17T06:16:46Z</dcterms:created>
  <dcterms:modified xsi:type="dcterms:W3CDTF">2019-11-17T06:34:11Z</dcterms:modified>
</cp:coreProperties>
</file>