
<file path=[Content_Types].xml><?xml version="1.0" encoding="utf-8"?>
<Types xmlns="http://schemas.openxmlformats.org/package/2006/content-types">
  <Default Extension="gif" ContentType="image/gi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7"/>
  </p:normalViewPr>
  <p:slideViewPr>
    <p:cSldViewPr>
      <p:cViewPr varScale="1">
        <p:scale>
          <a:sx n="108" d="100"/>
          <a:sy n="108" d="100"/>
        </p:scale>
        <p:origin x="560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29376" y="2902203"/>
            <a:ext cx="3885247" cy="873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9240" y="2806700"/>
            <a:ext cx="8422640" cy="3573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78202" y="6428920"/>
            <a:ext cx="1536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ixedbag-of-sid.blogspot.com/2010/10/adsense-not-getting-approved-before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70485" marR="5080" indent="-58419" algn="ctr">
              <a:lnSpc>
                <a:spcPts val="3310"/>
              </a:lnSpc>
              <a:spcBef>
                <a:spcPts val="250"/>
              </a:spcBef>
            </a:pPr>
            <a:r>
              <a:rPr dirty="0"/>
              <a:t>GTC </a:t>
            </a:r>
            <a:r>
              <a:rPr spc="-5" dirty="0"/>
              <a:t>Staff  </a:t>
            </a:r>
            <a:r>
              <a:rPr dirty="0"/>
              <a:t>Incentive</a:t>
            </a:r>
            <a:r>
              <a:rPr spc="-45" dirty="0"/>
              <a:t> </a:t>
            </a:r>
            <a:r>
              <a:rPr spc="-5" dirty="0"/>
              <a:t>Program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1640" y="4049267"/>
            <a:ext cx="8213090" cy="1939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825" algn="ctr">
              <a:lnSpc>
                <a:spcPct val="100000"/>
              </a:lnSpc>
              <a:spcBef>
                <a:spcPts val="100"/>
              </a:spcBef>
            </a:pP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Please read this notice before going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further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300">
              <a:latin typeface="Verdana"/>
              <a:cs typeface="Verdana"/>
            </a:endParaRPr>
          </a:p>
          <a:p>
            <a:pPr marL="12700" marR="387985">
              <a:lnSpc>
                <a:spcPct val="101400"/>
              </a:lnSpc>
              <a:spcBef>
                <a:spcPts val="5"/>
              </a:spcBef>
            </a:pPr>
            <a:r>
              <a:rPr sz="1400" spc="-5" dirty="0">
                <a:latin typeface="Verdana"/>
                <a:cs typeface="Verdana"/>
              </a:rPr>
              <a:t>This document and its contents are </a:t>
            </a:r>
            <a:r>
              <a:rPr sz="1400" dirty="0">
                <a:latin typeface="Verdana"/>
                <a:cs typeface="Verdana"/>
              </a:rPr>
              <a:t>owned </a:t>
            </a:r>
            <a:r>
              <a:rPr sz="1400" spc="-5" dirty="0">
                <a:latin typeface="Verdana"/>
                <a:cs typeface="Verdana"/>
              </a:rPr>
              <a:t>by the </a:t>
            </a:r>
            <a:r>
              <a:rPr sz="1400" spc="-10" dirty="0">
                <a:latin typeface="Verdana"/>
                <a:cs typeface="Verdana"/>
              </a:rPr>
              <a:t>GTC. </a:t>
            </a:r>
            <a:r>
              <a:rPr sz="1400" spc="-5" dirty="0">
                <a:latin typeface="Verdana"/>
                <a:cs typeface="Verdana"/>
              </a:rPr>
              <a:t>The audience </a:t>
            </a:r>
            <a:r>
              <a:rPr sz="1400" dirty="0">
                <a:latin typeface="Verdana"/>
                <a:cs typeface="Verdana"/>
              </a:rPr>
              <a:t>is </a:t>
            </a:r>
            <a:r>
              <a:rPr sz="1400" spc="-5" dirty="0">
                <a:latin typeface="Verdana"/>
                <a:cs typeface="Verdana"/>
              </a:rPr>
              <a:t>advised that all  contents </a:t>
            </a:r>
            <a:r>
              <a:rPr sz="1400" dirty="0">
                <a:latin typeface="Verdana"/>
                <a:cs typeface="Verdana"/>
              </a:rPr>
              <a:t>of </a:t>
            </a:r>
            <a:r>
              <a:rPr sz="1400" spc="-5" dirty="0">
                <a:latin typeface="Verdana"/>
                <a:cs typeface="Verdana"/>
              </a:rPr>
              <a:t>this </a:t>
            </a:r>
            <a:r>
              <a:rPr sz="1400" dirty="0">
                <a:latin typeface="Verdana"/>
                <a:cs typeface="Verdana"/>
              </a:rPr>
              <a:t>new </a:t>
            </a:r>
            <a:r>
              <a:rPr sz="1400" spc="-5" dirty="0">
                <a:latin typeface="Verdana"/>
                <a:cs typeface="Verdana"/>
              </a:rPr>
              <a:t>staff incentive structure can </a:t>
            </a:r>
            <a:r>
              <a:rPr sz="1400" dirty="0">
                <a:latin typeface="Verdana"/>
                <a:cs typeface="Verdana"/>
              </a:rPr>
              <a:t>only be </a:t>
            </a:r>
            <a:r>
              <a:rPr sz="1400" spc="-5" dirty="0">
                <a:latin typeface="Verdana"/>
                <a:cs typeface="Verdana"/>
              </a:rPr>
              <a:t>divulged </a:t>
            </a:r>
            <a:r>
              <a:rPr sz="1400" dirty="0">
                <a:latin typeface="Verdana"/>
                <a:cs typeface="Verdana"/>
              </a:rPr>
              <a:t>between </a:t>
            </a:r>
            <a:r>
              <a:rPr sz="1400" spc="-5" dirty="0">
                <a:latin typeface="Verdana"/>
                <a:cs typeface="Verdana"/>
              </a:rPr>
              <a:t>the </a:t>
            </a:r>
            <a:r>
              <a:rPr sz="1400" spc="-35" dirty="0">
                <a:latin typeface="Verdana"/>
                <a:cs typeface="Verdana"/>
              </a:rPr>
              <a:t>GDTA  </a:t>
            </a:r>
            <a:r>
              <a:rPr sz="1400" spc="-5" dirty="0">
                <a:latin typeface="Verdana"/>
                <a:cs typeface="Verdana"/>
              </a:rPr>
              <a:t>Committee, Staff and Coaches </a:t>
            </a:r>
            <a:r>
              <a:rPr sz="1400" dirty="0">
                <a:latin typeface="Verdana"/>
                <a:cs typeface="Verdana"/>
              </a:rPr>
              <a:t>of</a:t>
            </a:r>
            <a:r>
              <a:rPr sz="1400" spc="-25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GTC.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Verdana"/>
              <a:cs typeface="Verdana"/>
            </a:endParaRPr>
          </a:p>
          <a:p>
            <a:pPr marL="12700" marR="5080">
              <a:lnSpc>
                <a:spcPct val="98600"/>
              </a:lnSpc>
            </a:pPr>
            <a:r>
              <a:rPr sz="1400" spc="-5" dirty="0">
                <a:latin typeface="Verdana"/>
                <a:cs typeface="Verdana"/>
              </a:rPr>
              <a:t>Given the sensitivity nature of this information, the audience, coaches, and representatives  </a:t>
            </a:r>
            <a:r>
              <a:rPr sz="1400" dirty="0">
                <a:latin typeface="Verdana"/>
                <a:cs typeface="Verdana"/>
              </a:rPr>
              <a:t>of </a:t>
            </a:r>
            <a:r>
              <a:rPr sz="1400" spc="-5" dirty="0">
                <a:latin typeface="Verdana"/>
                <a:cs typeface="Verdana"/>
              </a:rPr>
              <a:t>the </a:t>
            </a:r>
            <a:r>
              <a:rPr sz="1400" spc="-35" dirty="0">
                <a:latin typeface="Verdana"/>
                <a:cs typeface="Verdana"/>
              </a:rPr>
              <a:t>GDTA </a:t>
            </a:r>
            <a:r>
              <a:rPr sz="1400" spc="-5" dirty="0">
                <a:latin typeface="Verdana"/>
                <a:cs typeface="Verdana"/>
              </a:rPr>
              <a:t>and </a:t>
            </a:r>
            <a:r>
              <a:rPr sz="1400" spc="-10" dirty="0">
                <a:latin typeface="Verdana"/>
                <a:cs typeface="Verdana"/>
              </a:rPr>
              <a:t>GTC </a:t>
            </a:r>
            <a:r>
              <a:rPr sz="1400" spc="-5" dirty="0">
                <a:latin typeface="Verdana"/>
                <a:cs typeface="Verdana"/>
              </a:rPr>
              <a:t>are </a:t>
            </a:r>
            <a:r>
              <a:rPr sz="1400" dirty="0">
                <a:latin typeface="Verdana"/>
                <a:cs typeface="Verdana"/>
              </a:rPr>
              <a:t>not </a:t>
            </a:r>
            <a:r>
              <a:rPr sz="1400" spc="-5" dirty="0">
                <a:latin typeface="Verdana"/>
                <a:cs typeface="Verdana"/>
              </a:rPr>
              <a:t>to divulge the contents </a:t>
            </a:r>
            <a:r>
              <a:rPr sz="1400" dirty="0">
                <a:latin typeface="Verdana"/>
                <a:cs typeface="Verdana"/>
              </a:rPr>
              <a:t>of </a:t>
            </a:r>
            <a:r>
              <a:rPr sz="1400" spc="-5" dirty="0">
                <a:latin typeface="Verdana"/>
                <a:cs typeface="Verdana"/>
              </a:rPr>
              <a:t>this paper and must ensure  complete</a:t>
            </a:r>
            <a:r>
              <a:rPr sz="1400" spc="-10" dirty="0">
                <a:latin typeface="Verdana"/>
                <a:cs typeface="Verdana"/>
              </a:rPr>
              <a:t> </a:t>
            </a:r>
            <a:r>
              <a:rPr sz="1400" spc="-15" dirty="0">
                <a:latin typeface="Verdana"/>
                <a:cs typeface="Verdana"/>
              </a:rPr>
              <a:t>confidentiality.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26996" y="841375"/>
            <a:ext cx="1466850" cy="167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00173" y="328676"/>
            <a:ext cx="1297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October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2019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051247E3-128D-C44F-85D7-F8153BB422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772165">
            <a:off x="378403" y="265986"/>
            <a:ext cx="2025095" cy="20250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98450" y="971550"/>
          <a:ext cx="8458200" cy="384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72640">
                <a:tc>
                  <a:txBody>
                    <a:bodyPr/>
                    <a:lstStyle/>
                    <a:p>
                      <a:pPr marL="90805" marR="440055">
                        <a:lnSpc>
                          <a:spcPct val="103099"/>
                        </a:lnSpc>
                        <a:spcBef>
                          <a:spcPts val="310"/>
                        </a:spcBef>
                      </a:pPr>
                      <a:r>
                        <a:rPr sz="1300" b="1" spc="-5" dirty="0">
                          <a:latin typeface="Verdana"/>
                          <a:cs typeface="Verdana"/>
                        </a:rPr>
                        <a:t>Why are</a:t>
                      </a:r>
                      <a:r>
                        <a:rPr sz="13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300" b="1" dirty="0">
                          <a:latin typeface="Verdana"/>
                          <a:cs typeface="Verdana"/>
                        </a:rPr>
                        <a:t>we  </a:t>
                      </a:r>
                      <a:r>
                        <a:rPr sz="1300" b="1" spc="-5" dirty="0">
                          <a:latin typeface="Verdana"/>
                          <a:cs typeface="Verdana"/>
                        </a:rPr>
                        <a:t>doing</a:t>
                      </a:r>
                      <a:r>
                        <a:rPr sz="1300" b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300" b="1" spc="-5" dirty="0">
                          <a:latin typeface="Verdana"/>
                          <a:cs typeface="Verdana"/>
                        </a:rPr>
                        <a:t>this?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76555" marR="107314" indent="-285750">
                        <a:lnSpc>
                          <a:spcPct val="103099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300" spc="-10" dirty="0">
                          <a:latin typeface="Verdana"/>
                          <a:cs typeface="Verdana"/>
                        </a:rPr>
                        <a:t>Retain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our best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people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and </a:t>
                      </a:r>
                      <a:r>
                        <a:rPr sz="1300" spc="-10" dirty="0">
                          <a:latin typeface="Verdana"/>
                          <a:cs typeface="Verdana"/>
                        </a:rPr>
                        <a:t>reward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them for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best </a:t>
                      </a:r>
                      <a:r>
                        <a:rPr sz="1300" spc="-10" dirty="0">
                          <a:latin typeface="Verdana"/>
                          <a:cs typeface="Verdana"/>
                        </a:rPr>
                        <a:t>practice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in tennis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coaching  and business</a:t>
                      </a:r>
                      <a:r>
                        <a:rPr sz="13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operations.</a:t>
                      </a:r>
                      <a:endParaRPr sz="1300">
                        <a:latin typeface="Verdana"/>
                        <a:cs typeface="Verdana"/>
                      </a:endParaRPr>
                    </a:p>
                    <a:p>
                      <a:pPr marL="377190" indent="-286385">
                        <a:lnSpc>
                          <a:spcPts val="1490"/>
                        </a:lnSpc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300" spc="-75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provide exceptional customer service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for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our</a:t>
                      </a:r>
                      <a:r>
                        <a:rPr sz="1300" spc="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members.</a:t>
                      </a:r>
                      <a:endParaRPr sz="1300">
                        <a:latin typeface="Verdana"/>
                        <a:cs typeface="Verdana"/>
                      </a:endParaRPr>
                    </a:p>
                    <a:p>
                      <a:pPr marL="377190" indent="-286385">
                        <a:lnSpc>
                          <a:spcPts val="1525"/>
                        </a:lnSpc>
                        <a:spcBef>
                          <a:spcPts val="50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300" spc="-5" dirty="0">
                          <a:latin typeface="Verdana"/>
                          <a:cs typeface="Verdana"/>
                        </a:rPr>
                        <a:t>Become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the tennis club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of choice on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the </a:t>
                      </a:r>
                      <a:r>
                        <a:rPr sz="1300" spc="-10" dirty="0">
                          <a:latin typeface="Verdana"/>
                          <a:cs typeface="Verdana"/>
                        </a:rPr>
                        <a:t>Central</a:t>
                      </a:r>
                      <a:r>
                        <a:rPr sz="1300" spc="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Coast.</a:t>
                      </a:r>
                      <a:endParaRPr sz="1300">
                        <a:latin typeface="Verdana"/>
                        <a:cs typeface="Verdana"/>
                      </a:endParaRPr>
                    </a:p>
                    <a:p>
                      <a:pPr marL="377190" indent="-286385">
                        <a:lnSpc>
                          <a:spcPts val="1525"/>
                        </a:lnSpc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300" spc="-5" dirty="0">
                          <a:latin typeface="Verdana"/>
                          <a:cs typeface="Verdana"/>
                        </a:rPr>
                        <a:t>Increase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tennis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participation at our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Club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and contribute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to the</a:t>
                      </a:r>
                      <a:r>
                        <a:rPr sz="1300" spc="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10" dirty="0">
                          <a:latin typeface="Verdana"/>
                          <a:cs typeface="Verdana"/>
                        </a:rPr>
                        <a:t>overall</a:t>
                      </a:r>
                      <a:endParaRPr sz="1300">
                        <a:latin typeface="Verdana"/>
                        <a:cs typeface="Verdana"/>
                      </a:endParaRPr>
                    </a:p>
                    <a:p>
                      <a:pPr marL="376555" marR="331470">
                        <a:lnSpc>
                          <a:spcPct val="103099"/>
                        </a:lnSpc>
                      </a:pPr>
                      <a:r>
                        <a:rPr sz="1300" spc="-5" dirty="0">
                          <a:latin typeface="Verdana"/>
                          <a:cs typeface="Verdana"/>
                        </a:rPr>
                        <a:t>growth of our sport on the </a:t>
                      </a:r>
                      <a:r>
                        <a:rPr sz="1300" spc="-10" dirty="0">
                          <a:latin typeface="Verdana"/>
                          <a:cs typeface="Verdana"/>
                        </a:rPr>
                        <a:t>Central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Coast. According to 2012 participation  statistics,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tennis </a:t>
                      </a:r>
                      <a:r>
                        <a:rPr sz="1300" spc="-10" dirty="0">
                          <a:latin typeface="Verdana"/>
                          <a:cs typeface="Verdana"/>
                        </a:rPr>
                        <a:t>ranks 7</a:t>
                      </a:r>
                      <a:r>
                        <a:rPr sz="1350" spc="-15" baseline="24691" dirty="0">
                          <a:latin typeface="Verdana"/>
                          <a:cs typeface="Verdana"/>
                        </a:rPr>
                        <a:t>th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with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male and females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under the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age of</a:t>
                      </a:r>
                      <a:r>
                        <a:rPr sz="13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15.</a:t>
                      </a:r>
                      <a:endParaRPr sz="1300">
                        <a:latin typeface="Verdana"/>
                        <a:cs typeface="Verdana"/>
                      </a:endParaRPr>
                    </a:p>
                    <a:p>
                      <a:pPr marL="376555">
                        <a:lnSpc>
                          <a:spcPts val="1490"/>
                        </a:lnSpc>
                      </a:pPr>
                      <a:r>
                        <a:rPr sz="1300" spc="-30" dirty="0">
                          <a:latin typeface="Verdana"/>
                          <a:cs typeface="Verdana"/>
                        </a:rPr>
                        <a:t>Soccer,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AFL, Swimming, Dancing, Netball and Basketball all </a:t>
                      </a:r>
                      <a:r>
                        <a:rPr sz="1300" spc="-10" dirty="0">
                          <a:latin typeface="Verdana"/>
                          <a:cs typeface="Verdana"/>
                        </a:rPr>
                        <a:t>rank</a:t>
                      </a:r>
                      <a:r>
                        <a:rPr sz="1300" spc="1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30" dirty="0">
                          <a:latin typeface="Verdana"/>
                          <a:cs typeface="Verdana"/>
                        </a:rPr>
                        <a:t>higher.</a:t>
                      </a:r>
                      <a:endParaRPr sz="1300">
                        <a:latin typeface="Verdana"/>
                        <a:cs typeface="Verdana"/>
                      </a:endParaRPr>
                    </a:p>
                    <a:p>
                      <a:pPr marL="377190" indent="-286385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300" spc="-5" dirty="0">
                          <a:latin typeface="Verdana"/>
                          <a:cs typeface="Verdana"/>
                        </a:rPr>
                        <a:t>Increasing revenues allows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us to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re-invest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in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300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15" dirty="0">
                          <a:latin typeface="Verdana"/>
                          <a:cs typeface="Verdana"/>
                        </a:rPr>
                        <a:t>facility.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marL="90805" marR="546100">
                        <a:lnSpc>
                          <a:spcPct val="103099"/>
                        </a:lnSpc>
                        <a:spcBef>
                          <a:spcPts val="310"/>
                        </a:spcBef>
                      </a:pPr>
                      <a:r>
                        <a:rPr sz="1300" b="1" spc="-5" dirty="0">
                          <a:latin typeface="Verdana"/>
                          <a:cs typeface="Verdana"/>
                        </a:rPr>
                        <a:t>How </a:t>
                      </a:r>
                      <a:r>
                        <a:rPr sz="1300" b="1" dirty="0">
                          <a:latin typeface="Verdana"/>
                          <a:cs typeface="Verdana"/>
                        </a:rPr>
                        <a:t>will</a:t>
                      </a:r>
                      <a:r>
                        <a:rPr sz="13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300" b="1" dirty="0">
                          <a:latin typeface="Verdana"/>
                          <a:cs typeface="Verdana"/>
                        </a:rPr>
                        <a:t>it  </a:t>
                      </a:r>
                      <a:r>
                        <a:rPr sz="1300" b="1" spc="-5" dirty="0">
                          <a:latin typeface="Verdana"/>
                          <a:cs typeface="Verdana"/>
                        </a:rPr>
                        <a:t>work?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376555" marR="551815" indent="-285750">
                        <a:lnSpc>
                          <a:spcPct val="103099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300" spc="-5" dirty="0">
                          <a:latin typeface="Verdana"/>
                          <a:cs typeface="Verdana"/>
                        </a:rPr>
                        <a:t>The more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people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you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bring to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competitions, growing membership, and 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selling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products,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the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more you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will be</a:t>
                      </a:r>
                      <a:r>
                        <a:rPr sz="1300" spc="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rewarded</a:t>
                      </a:r>
                      <a:endParaRPr sz="1300">
                        <a:latin typeface="Verdana"/>
                        <a:cs typeface="Verdana"/>
                      </a:endParaRPr>
                    </a:p>
                    <a:p>
                      <a:pPr marL="377190" indent="-286385">
                        <a:lnSpc>
                          <a:spcPts val="1490"/>
                        </a:lnSpc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300" spc="-30" dirty="0">
                          <a:latin typeface="Verdana"/>
                          <a:cs typeface="Verdana"/>
                        </a:rPr>
                        <a:t>You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will be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rewarded by growing your business and how you</a:t>
                      </a:r>
                      <a:r>
                        <a:rPr sz="1300" spc="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10" dirty="0">
                          <a:latin typeface="Verdana"/>
                          <a:cs typeface="Verdana"/>
                        </a:rPr>
                        <a:t>operate</a:t>
                      </a:r>
                      <a:endParaRPr sz="1300">
                        <a:latin typeface="Verdana"/>
                        <a:cs typeface="Verdana"/>
                      </a:endParaRPr>
                    </a:p>
                    <a:p>
                      <a:pPr marL="376555" marR="149860" indent="-285750">
                        <a:lnSpc>
                          <a:spcPts val="1490"/>
                        </a:lnSpc>
                        <a:spcBef>
                          <a:spcPts val="155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300" spc="-30" dirty="0">
                          <a:latin typeface="Verdana"/>
                          <a:cs typeface="Verdana"/>
                        </a:rPr>
                        <a:t>You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will be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paid monthly based on the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previous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receipt of the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end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of month  Profit and Loss</a:t>
                      </a:r>
                      <a:r>
                        <a:rPr sz="13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Statements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300" b="1" spc="-5" dirty="0">
                          <a:latin typeface="Verdana"/>
                          <a:cs typeface="Verdana"/>
                        </a:rPr>
                        <a:t>When?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77190" indent="-286385">
                        <a:lnSpc>
                          <a:spcPct val="100000"/>
                        </a:lnSpc>
                        <a:spcBef>
                          <a:spcPts val="360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300" spc="-75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be decided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however expectations would </a:t>
                      </a:r>
                      <a:r>
                        <a:rPr sz="1300" dirty="0">
                          <a:latin typeface="Verdana"/>
                          <a:cs typeface="Verdana"/>
                        </a:rPr>
                        <a:t>be in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early</a:t>
                      </a:r>
                      <a:r>
                        <a:rPr sz="1300" spc="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Verdana"/>
                          <a:cs typeface="Verdana"/>
                        </a:rPr>
                        <a:t>2020.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04800" y="320040"/>
            <a:ext cx="8382000" cy="54356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59"/>
              </a:spcBef>
            </a:pPr>
            <a:r>
              <a:rPr sz="1800" b="1" spc="-5" dirty="0">
                <a:latin typeface="Verdana"/>
                <a:cs typeface="Verdana"/>
              </a:rPr>
              <a:t>Why </a:t>
            </a:r>
            <a:r>
              <a:rPr sz="1800" b="1" dirty="0">
                <a:latin typeface="Verdana"/>
                <a:cs typeface="Verdana"/>
              </a:rPr>
              <a:t>a </a:t>
            </a:r>
            <a:r>
              <a:rPr sz="1800" b="1" spc="-5" dirty="0">
                <a:latin typeface="Verdana"/>
                <a:cs typeface="Verdana"/>
              </a:rPr>
              <a:t>staff </a:t>
            </a:r>
            <a:r>
              <a:rPr sz="1800" b="1" dirty="0">
                <a:latin typeface="Verdana"/>
                <a:cs typeface="Verdana"/>
              </a:rPr>
              <a:t>incentive </a:t>
            </a:r>
            <a:r>
              <a:rPr sz="1800" b="1" spc="-5" dirty="0">
                <a:latin typeface="Verdana"/>
                <a:cs typeface="Verdana"/>
              </a:rPr>
              <a:t>scheme</a:t>
            </a:r>
            <a:r>
              <a:rPr sz="1800" b="1" spc="-10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?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47977" y="5710428"/>
            <a:ext cx="7359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Verdana"/>
                <a:cs typeface="Verdana"/>
              </a:rPr>
              <a:t>ABS</a:t>
            </a:r>
            <a:r>
              <a:rPr sz="800" spc="-50" dirty="0">
                <a:latin typeface="Verdana"/>
                <a:cs typeface="Verdana"/>
              </a:rPr>
              <a:t> </a:t>
            </a:r>
            <a:r>
              <a:rPr sz="800" spc="-5" dirty="0">
                <a:latin typeface="Verdana"/>
                <a:cs typeface="Verdana"/>
              </a:rPr>
              <a:t>Statistics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5759220"/>
            <a:ext cx="775854" cy="741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218440"/>
            <a:ext cx="8382000" cy="54356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65"/>
              </a:spcBef>
            </a:pPr>
            <a:r>
              <a:rPr sz="1800" spc="-5" dirty="0"/>
              <a:t>Team </a:t>
            </a:r>
            <a:r>
              <a:rPr sz="1800" dirty="0"/>
              <a:t>Monthly </a:t>
            </a:r>
            <a:r>
              <a:rPr sz="1800" spc="-5" dirty="0"/>
              <a:t>Reward </a:t>
            </a:r>
            <a:r>
              <a:rPr sz="1800" dirty="0"/>
              <a:t>– Term</a:t>
            </a:r>
            <a:r>
              <a:rPr sz="1800" spc="-30" dirty="0"/>
              <a:t> </a:t>
            </a:r>
            <a:r>
              <a:rPr sz="1800" spc="-5" dirty="0"/>
              <a:t>Rewards</a:t>
            </a:r>
            <a:endParaRPr sz="1800"/>
          </a:p>
        </p:txBody>
      </p:sp>
      <p:sp>
        <p:nvSpPr>
          <p:cNvPr id="3" name="object 3"/>
          <p:cNvSpPr/>
          <p:nvPr/>
        </p:nvSpPr>
        <p:spPr>
          <a:xfrm>
            <a:off x="1809750" y="1148956"/>
            <a:ext cx="1143000" cy="265430"/>
          </a:xfrm>
          <a:custGeom>
            <a:avLst/>
            <a:gdLst/>
            <a:ahLst/>
            <a:cxnLst/>
            <a:rect l="l" t="t" r="r" b="b"/>
            <a:pathLst>
              <a:path w="1143000" h="265430">
                <a:moveTo>
                  <a:pt x="0" y="0"/>
                </a:moveTo>
                <a:lnTo>
                  <a:pt x="1143000" y="0"/>
                </a:lnTo>
                <a:lnTo>
                  <a:pt x="1143000" y="265032"/>
                </a:lnTo>
                <a:lnTo>
                  <a:pt x="0" y="265032"/>
                </a:lnTo>
                <a:lnTo>
                  <a:pt x="0" y="0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40350" y="1148956"/>
            <a:ext cx="1231900" cy="265430"/>
          </a:xfrm>
          <a:custGeom>
            <a:avLst/>
            <a:gdLst/>
            <a:ahLst/>
            <a:cxnLst/>
            <a:rect l="l" t="t" r="r" b="b"/>
            <a:pathLst>
              <a:path w="1231900" h="265430">
                <a:moveTo>
                  <a:pt x="0" y="0"/>
                </a:moveTo>
                <a:lnTo>
                  <a:pt x="1231900" y="0"/>
                </a:lnTo>
                <a:lnTo>
                  <a:pt x="1231900" y="265032"/>
                </a:lnTo>
                <a:lnTo>
                  <a:pt x="0" y="265032"/>
                </a:lnTo>
                <a:lnTo>
                  <a:pt x="0" y="0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72250" y="1148956"/>
            <a:ext cx="1104900" cy="265430"/>
          </a:xfrm>
          <a:custGeom>
            <a:avLst/>
            <a:gdLst/>
            <a:ahLst/>
            <a:cxnLst/>
            <a:rect l="l" t="t" r="r" b="b"/>
            <a:pathLst>
              <a:path w="1104900" h="265430">
                <a:moveTo>
                  <a:pt x="0" y="0"/>
                </a:moveTo>
                <a:lnTo>
                  <a:pt x="1104900" y="0"/>
                </a:lnTo>
                <a:lnTo>
                  <a:pt x="1104900" y="265032"/>
                </a:lnTo>
                <a:lnTo>
                  <a:pt x="0" y="265032"/>
                </a:lnTo>
                <a:lnTo>
                  <a:pt x="0" y="0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77150" y="1148956"/>
            <a:ext cx="1092200" cy="265430"/>
          </a:xfrm>
          <a:custGeom>
            <a:avLst/>
            <a:gdLst/>
            <a:ahLst/>
            <a:cxnLst/>
            <a:rect l="l" t="t" r="r" b="b"/>
            <a:pathLst>
              <a:path w="1092200" h="265430">
                <a:moveTo>
                  <a:pt x="0" y="0"/>
                </a:moveTo>
                <a:lnTo>
                  <a:pt x="1092200" y="0"/>
                </a:lnTo>
                <a:lnTo>
                  <a:pt x="1092200" y="265032"/>
                </a:lnTo>
                <a:lnTo>
                  <a:pt x="0" y="265032"/>
                </a:lnTo>
                <a:lnTo>
                  <a:pt x="0" y="0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09750" y="1413988"/>
            <a:ext cx="1143000" cy="265430"/>
          </a:xfrm>
          <a:custGeom>
            <a:avLst/>
            <a:gdLst/>
            <a:ahLst/>
            <a:cxnLst/>
            <a:rect l="l" t="t" r="r" b="b"/>
            <a:pathLst>
              <a:path w="1143000" h="265430">
                <a:moveTo>
                  <a:pt x="0" y="0"/>
                </a:moveTo>
                <a:lnTo>
                  <a:pt x="1143000" y="0"/>
                </a:lnTo>
                <a:lnTo>
                  <a:pt x="1143000" y="265033"/>
                </a:lnTo>
                <a:lnTo>
                  <a:pt x="0" y="265033"/>
                </a:lnTo>
                <a:lnTo>
                  <a:pt x="0" y="0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40350" y="1413988"/>
            <a:ext cx="1231900" cy="265430"/>
          </a:xfrm>
          <a:custGeom>
            <a:avLst/>
            <a:gdLst/>
            <a:ahLst/>
            <a:cxnLst/>
            <a:rect l="l" t="t" r="r" b="b"/>
            <a:pathLst>
              <a:path w="1231900" h="265430">
                <a:moveTo>
                  <a:pt x="0" y="0"/>
                </a:moveTo>
                <a:lnTo>
                  <a:pt x="1231900" y="0"/>
                </a:lnTo>
                <a:lnTo>
                  <a:pt x="1231900" y="265033"/>
                </a:lnTo>
                <a:lnTo>
                  <a:pt x="0" y="265033"/>
                </a:lnTo>
                <a:lnTo>
                  <a:pt x="0" y="0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72250" y="1413988"/>
            <a:ext cx="1104900" cy="265430"/>
          </a:xfrm>
          <a:custGeom>
            <a:avLst/>
            <a:gdLst/>
            <a:ahLst/>
            <a:cxnLst/>
            <a:rect l="l" t="t" r="r" b="b"/>
            <a:pathLst>
              <a:path w="1104900" h="265430">
                <a:moveTo>
                  <a:pt x="0" y="0"/>
                </a:moveTo>
                <a:lnTo>
                  <a:pt x="1104900" y="0"/>
                </a:lnTo>
                <a:lnTo>
                  <a:pt x="1104900" y="265033"/>
                </a:lnTo>
                <a:lnTo>
                  <a:pt x="0" y="265033"/>
                </a:lnTo>
                <a:lnTo>
                  <a:pt x="0" y="0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77150" y="1413988"/>
            <a:ext cx="1092200" cy="265430"/>
          </a:xfrm>
          <a:custGeom>
            <a:avLst/>
            <a:gdLst/>
            <a:ahLst/>
            <a:cxnLst/>
            <a:rect l="l" t="t" r="r" b="b"/>
            <a:pathLst>
              <a:path w="1092200" h="265430">
                <a:moveTo>
                  <a:pt x="0" y="0"/>
                </a:moveTo>
                <a:lnTo>
                  <a:pt x="1092200" y="0"/>
                </a:lnTo>
                <a:lnTo>
                  <a:pt x="1092200" y="265033"/>
                </a:lnTo>
                <a:lnTo>
                  <a:pt x="0" y="265033"/>
                </a:lnTo>
                <a:lnTo>
                  <a:pt x="0" y="0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09750" y="1679022"/>
            <a:ext cx="1143000" cy="265430"/>
          </a:xfrm>
          <a:custGeom>
            <a:avLst/>
            <a:gdLst/>
            <a:ahLst/>
            <a:cxnLst/>
            <a:rect l="l" t="t" r="r" b="b"/>
            <a:pathLst>
              <a:path w="1143000" h="265430">
                <a:moveTo>
                  <a:pt x="0" y="0"/>
                </a:moveTo>
                <a:lnTo>
                  <a:pt x="1143000" y="0"/>
                </a:lnTo>
                <a:lnTo>
                  <a:pt x="1143000" y="265032"/>
                </a:lnTo>
                <a:lnTo>
                  <a:pt x="0" y="265032"/>
                </a:lnTo>
                <a:lnTo>
                  <a:pt x="0" y="0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40350" y="1679022"/>
            <a:ext cx="1231900" cy="265430"/>
          </a:xfrm>
          <a:custGeom>
            <a:avLst/>
            <a:gdLst/>
            <a:ahLst/>
            <a:cxnLst/>
            <a:rect l="l" t="t" r="r" b="b"/>
            <a:pathLst>
              <a:path w="1231900" h="265430">
                <a:moveTo>
                  <a:pt x="0" y="0"/>
                </a:moveTo>
                <a:lnTo>
                  <a:pt x="1231900" y="0"/>
                </a:lnTo>
                <a:lnTo>
                  <a:pt x="1231900" y="265032"/>
                </a:lnTo>
                <a:lnTo>
                  <a:pt x="0" y="265032"/>
                </a:lnTo>
                <a:lnTo>
                  <a:pt x="0" y="0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72250" y="1679022"/>
            <a:ext cx="1104900" cy="265430"/>
          </a:xfrm>
          <a:custGeom>
            <a:avLst/>
            <a:gdLst/>
            <a:ahLst/>
            <a:cxnLst/>
            <a:rect l="l" t="t" r="r" b="b"/>
            <a:pathLst>
              <a:path w="1104900" h="265430">
                <a:moveTo>
                  <a:pt x="0" y="0"/>
                </a:moveTo>
                <a:lnTo>
                  <a:pt x="1104900" y="0"/>
                </a:lnTo>
                <a:lnTo>
                  <a:pt x="1104900" y="265032"/>
                </a:lnTo>
                <a:lnTo>
                  <a:pt x="0" y="265032"/>
                </a:lnTo>
                <a:lnTo>
                  <a:pt x="0" y="0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77150" y="1679022"/>
            <a:ext cx="1092200" cy="265430"/>
          </a:xfrm>
          <a:custGeom>
            <a:avLst/>
            <a:gdLst/>
            <a:ahLst/>
            <a:cxnLst/>
            <a:rect l="l" t="t" r="r" b="b"/>
            <a:pathLst>
              <a:path w="1092200" h="265430">
                <a:moveTo>
                  <a:pt x="0" y="0"/>
                </a:moveTo>
                <a:lnTo>
                  <a:pt x="1092200" y="0"/>
                </a:lnTo>
                <a:lnTo>
                  <a:pt x="1092200" y="265032"/>
                </a:lnTo>
                <a:lnTo>
                  <a:pt x="0" y="265032"/>
                </a:lnTo>
                <a:lnTo>
                  <a:pt x="0" y="0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09750" y="1944054"/>
            <a:ext cx="1143000" cy="265430"/>
          </a:xfrm>
          <a:custGeom>
            <a:avLst/>
            <a:gdLst/>
            <a:ahLst/>
            <a:cxnLst/>
            <a:rect l="l" t="t" r="r" b="b"/>
            <a:pathLst>
              <a:path w="1143000" h="265430">
                <a:moveTo>
                  <a:pt x="0" y="0"/>
                </a:moveTo>
                <a:lnTo>
                  <a:pt x="1143000" y="0"/>
                </a:lnTo>
                <a:lnTo>
                  <a:pt x="1143000" y="265032"/>
                </a:lnTo>
                <a:lnTo>
                  <a:pt x="0" y="265032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40350" y="1944054"/>
            <a:ext cx="1231900" cy="265430"/>
          </a:xfrm>
          <a:custGeom>
            <a:avLst/>
            <a:gdLst/>
            <a:ahLst/>
            <a:cxnLst/>
            <a:rect l="l" t="t" r="r" b="b"/>
            <a:pathLst>
              <a:path w="1231900" h="265430">
                <a:moveTo>
                  <a:pt x="0" y="0"/>
                </a:moveTo>
                <a:lnTo>
                  <a:pt x="1231900" y="0"/>
                </a:lnTo>
                <a:lnTo>
                  <a:pt x="1231900" y="265032"/>
                </a:lnTo>
                <a:lnTo>
                  <a:pt x="0" y="265032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72250" y="1944054"/>
            <a:ext cx="1104900" cy="265430"/>
          </a:xfrm>
          <a:custGeom>
            <a:avLst/>
            <a:gdLst/>
            <a:ahLst/>
            <a:cxnLst/>
            <a:rect l="l" t="t" r="r" b="b"/>
            <a:pathLst>
              <a:path w="1104900" h="265430">
                <a:moveTo>
                  <a:pt x="0" y="0"/>
                </a:moveTo>
                <a:lnTo>
                  <a:pt x="1104900" y="0"/>
                </a:lnTo>
                <a:lnTo>
                  <a:pt x="1104900" y="265032"/>
                </a:lnTo>
                <a:lnTo>
                  <a:pt x="0" y="265032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77150" y="1944054"/>
            <a:ext cx="1092200" cy="265430"/>
          </a:xfrm>
          <a:custGeom>
            <a:avLst/>
            <a:gdLst/>
            <a:ahLst/>
            <a:cxnLst/>
            <a:rect l="l" t="t" r="r" b="b"/>
            <a:pathLst>
              <a:path w="1092200" h="265430">
                <a:moveTo>
                  <a:pt x="0" y="0"/>
                </a:moveTo>
                <a:lnTo>
                  <a:pt x="1092200" y="0"/>
                </a:lnTo>
                <a:lnTo>
                  <a:pt x="1092200" y="265032"/>
                </a:lnTo>
                <a:lnTo>
                  <a:pt x="0" y="265032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09750" y="2209087"/>
            <a:ext cx="1143000" cy="265430"/>
          </a:xfrm>
          <a:custGeom>
            <a:avLst/>
            <a:gdLst/>
            <a:ahLst/>
            <a:cxnLst/>
            <a:rect l="l" t="t" r="r" b="b"/>
            <a:pathLst>
              <a:path w="1143000" h="265430">
                <a:moveTo>
                  <a:pt x="0" y="0"/>
                </a:moveTo>
                <a:lnTo>
                  <a:pt x="1143000" y="0"/>
                </a:lnTo>
                <a:lnTo>
                  <a:pt x="1143000" y="265033"/>
                </a:lnTo>
                <a:lnTo>
                  <a:pt x="0" y="265033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40350" y="2209087"/>
            <a:ext cx="1231900" cy="265430"/>
          </a:xfrm>
          <a:custGeom>
            <a:avLst/>
            <a:gdLst/>
            <a:ahLst/>
            <a:cxnLst/>
            <a:rect l="l" t="t" r="r" b="b"/>
            <a:pathLst>
              <a:path w="1231900" h="265430">
                <a:moveTo>
                  <a:pt x="0" y="0"/>
                </a:moveTo>
                <a:lnTo>
                  <a:pt x="1231900" y="0"/>
                </a:lnTo>
                <a:lnTo>
                  <a:pt x="1231900" y="265033"/>
                </a:lnTo>
                <a:lnTo>
                  <a:pt x="0" y="265033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72250" y="2209087"/>
            <a:ext cx="1104900" cy="265430"/>
          </a:xfrm>
          <a:custGeom>
            <a:avLst/>
            <a:gdLst/>
            <a:ahLst/>
            <a:cxnLst/>
            <a:rect l="l" t="t" r="r" b="b"/>
            <a:pathLst>
              <a:path w="1104900" h="265430">
                <a:moveTo>
                  <a:pt x="0" y="0"/>
                </a:moveTo>
                <a:lnTo>
                  <a:pt x="1104900" y="0"/>
                </a:lnTo>
                <a:lnTo>
                  <a:pt x="1104900" y="265033"/>
                </a:lnTo>
                <a:lnTo>
                  <a:pt x="0" y="265033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77150" y="2209087"/>
            <a:ext cx="1092200" cy="265430"/>
          </a:xfrm>
          <a:custGeom>
            <a:avLst/>
            <a:gdLst/>
            <a:ahLst/>
            <a:cxnLst/>
            <a:rect l="l" t="t" r="r" b="b"/>
            <a:pathLst>
              <a:path w="1092200" h="265430">
                <a:moveTo>
                  <a:pt x="0" y="0"/>
                </a:moveTo>
                <a:lnTo>
                  <a:pt x="1092200" y="0"/>
                </a:lnTo>
                <a:lnTo>
                  <a:pt x="1092200" y="265033"/>
                </a:lnTo>
                <a:lnTo>
                  <a:pt x="0" y="265033"/>
                </a:lnTo>
                <a:lnTo>
                  <a:pt x="0" y="0"/>
                </a:lnTo>
                <a:close/>
              </a:path>
            </a:pathLst>
          </a:custGeom>
          <a:solidFill>
            <a:srgbClr val="EBF1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09750" y="2474121"/>
            <a:ext cx="1143000" cy="265430"/>
          </a:xfrm>
          <a:custGeom>
            <a:avLst/>
            <a:gdLst/>
            <a:ahLst/>
            <a:cxnLst/>
            <a:rect l="l" t="t" r="r" b="b"/>
            <a:pathLst>
              <a:path w="1143000" h="265430">
                <a:moveTo>
                  <a:pt x="0" y="0"/>
                </a:moveTo>
                <a:lnTo>
                  <a:pt x="1143000" y="0"/>
                </a:lnTo>
                <a:lnTo>
                  <a:pt x="1143000" y="265032"/>
                </a:lnTo>
                <a:lnTo>
                  <a:pt x="0" y="265032"/>
                </a:lnTo>
                <a:lnTo>
                  <a:pt x="0" y="0"/>
                </a:lnTo>
                <a:close/>
              </a:path>
            </a:pathLst>
          </a:custGeom>
          <a:solidFill>
            <a:srgbClr val="DBEE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40350" y="2474121"/>
            <a:ext cx="1231900" cy="265430"/>
          </a:xfrm>
          <a:custGeom>
            <a:avLst/>
            <a:gdLst/>
            <a:ahLst/>
            <a:cxnLst/>
            <a:rect l="l" t="t" r="r" b="b"/>
            <a:pathLst>
              <a:path w="1231900" h="265430">
                <a:moveTo>
                  <a:pt x="0" y="0"/>
                </a:moveTo>
                <a:lnTo>
                  <a:pt x="1231900" y="0"/>
                </a:lnTo>
                <a:lnTo>
                  <a:pt x="1231900" y="265032"/>
                </a:lnTo>
                <a:lnTo>
                  <a:pt x="0" y="265032"/>
                </a:lnTo>
                <a:lnTo>
                  <a:pt x="0" y="0"/>
                </a:lnTo>
                <a:close/>
              </a:path>
            </a:pathLst>
          </a:custGeom>
          <a:solidFill>
            <a:srgbClr val="DBEE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72250" y="2474121"/>
            <a:ext cx="1104900" cy="265430"/>
          </a:xfrm>
          <a:custGeom>
            <a:avLst/>
            <a:gdLst/>
            <a:ahLst/>
            <a:cxnLst/>
            <a:rect l="l" t="t" r="r" b="b"/>
            <a:pathLst>
              <a:path w="1104900" h="265430">
                <a:moveTo>
                  <a:pt x="0" y="0"/>
                </a:moveTo>
                <a:lnTo>
                  <a:pt x="1104900" y="0"/>
                </a:lnTo>
                <a:lnTo>
                  <a:pt x="1104900" y="265032"/>
                </a:lnTo>
                <a:lnTo>
                  <a:pt x="0" y="265032"/>
                </a:lnTo>
                <a:lnTo>
                  <a:pt x="0" y="0"/>
                </a:lnTo>
                <a:close/>
              </a:path>
            </a:pathLst>
          </a:custGeom>
          <a:solidFill>
            <a:srgbClr val="DBEE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677150" y="2474121"/>
            <a:ext cx="1092200" cy="265430"/>
          </a:xfrm>
          <a:custGeom>
            <a:avLst/>
            <a:gdLst/>
            <a:ahLst/>
            <a:cxnLst/>
            <a:rect l="l" t="t" r="r" b="b"/>
            <a:pathLst>
              <a:path w="1092200" h="265430">
                <a:moveTo>
                  <a:pt x="0" y="0"/>
                </a:moveTo>
                <a:lnTo>
                  <a:pt x="1092200" y="0"/>
                </a:lnTo>
                <a:lnTo>
                  <a:pt x="1092200" y="265032"/>
                </a:lnTo>
                <a:lnTo>
                  <a:pt x="0" y="265032"/>
                </a:lnTo>
                <a:lnTo>
                  <a:pt x="0" y="0"/>
                </a:lnTo>
                <a:close/>
              </a:path>
            </a:pathLst>
          </a:custGeom>
          <a:solidFill>
            <a:srgbClr val="DBEEF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279400" y="1142606"/>
          <a:ext cx="8483600" cy="1590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503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Total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Sales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Jan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2019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Feb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2019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Mar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2019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April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2019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May</a:t>
                      </a:r>
                      <a:r>
                        <a:rPr sz="10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2019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Jun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2019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03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2018/2019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90"/>
                        </a:lnSpc>
                        <a:spcBef>
                          <a:spcPts val="894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$13,363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1366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90"/>
                        </a:lnSpc>
                        <a:spcBef>
                          <a:spcPts val="894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$16,526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1366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90"/>
                        </a:lnSpc>
                        <a:spcBef>
                          <a:spcPts val="894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$14,936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1366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90"/>
                        </a:lnSpc>
                        <a:spcBef>
                          <a:spcPts val="894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$12,015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1366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90"/>
                        </a:lnSpc>
                        <a:spcBef>
                          <a:spcPts val="894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$18,099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1366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90"/>
                        </a:lnSpc>
                        <a:spcBef>
                          <a:spcPts val="894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$19,178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1366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03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2017/2018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0"/>
                        </a:lnSpc>
                        <a:spcBef>
                          <a:spcPts val="875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$10,848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111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0"/>
                        </a:lnSpc>
                        <a:spcBef>
                          <a:spcPts val="875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$19,719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111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0"/>
                        </a:lnSpc>
                        <a:spcBef>
                          <a:spcPts val="875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$15,578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111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0"/>
                        </a:lnSpc>
                        <a:spcBef>
                          <a:spcPts val="875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$11,734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111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0"/>
                        </a:lnSpc>
                        <a:spcBef>
                          <a:spcPts val="875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$16,227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111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0"/>
                        </a:lnSpc>
                        <a:spcBef>
                          <a:spcPts val="875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$16,305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111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3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Growth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00" b="1" spc="-5" dirty="0">
                          <a:solidFill>
                            <a:srgbClr val="0000FF"/>
                          </a:solidFill>
                          <a:latin typeface="Verdana"/>
                          <a:cs typeface="Verdana"/>
                        </a:rPr>
                        <a:t>+23%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00" b="1" spc="-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-16%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00" b="1" spc="-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-4%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00" b="1" dirty="0">
                          <a:solidFill>
                            <a:srgbClr val="0000FF"/>
                          </a:solidFill>
                          <a:latin typeface="Verdana"/>
                          <a:cs typeface="Verdana"/>
                        </a:rPr>
                        <a:t>2%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00" b="1" spc="-5" dirty="0">
                          <a:solidFill>
                            <a:srgbClr val="0000FF"/>
                          </a:solidFill>
                          <a:latin typeface="Verdana"/>
                          <a:cs typeface="Verdana"/>
                        </a:rPr>
                        <a:t>+12%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00" b="1" spc="-5" dirty="0">
                          <a:solidFill>
                            <a:srgbClr val="0000FF"/>
                          </a:solidFill>
                          <a:latin typeface="Verdana"/>
                          <a:cs typeface="Verdana"/>
                        </a:rPr>
                        <a:t>+18%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03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b="1" dirty="0">
                          <a:latin typeface="Verdana"/>
                          <a:cs typeface="Verdana"/>
                        </a:rPr>
                        <a:t>Bonus %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Paid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b="1" dirty="0">
                          <a:latin typeface="Verdana"/>
                          <a:cs typeface="Verdana"/>
                        </a:rPr>
                        <a:t>15%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b="1" dirty="0">
                          <a:latin typeface="Verdana"/>
                          <a:cs typeface="Verdana"/>
                        </a:rPr>
                        <a:t>0%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b="1" dirty="0">
                          <a:latin typeface="Verdana"/>
                          <a:cs typeface="Verdana"/>
                        </a:rPr>
                        <a:t>0%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b="1" dirty="0">
                          <a:latin typeface="Verdana"/>
                          <a:cs typeface="Verdana"/>
                        </a:rPr>
                        <a:t>0%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b="1" dirty="0">
                          <a:latin typeface="Verdana"/>
                          <a:cs typeface="Verdana"/>
                        </a:rPr>
                        <a:t>15%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b="1" dirty="0">
                          <a:latin typeface="Verdana"/>
                          <a:cs typeface="Verdana"/>
                        </a:rPr>
                        <a:t>15%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03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b="1" dirty="0">
                          <a:latin typeface="Verdana"/>
                          <a:cs typeface="Verdana"/>
                        </a:rPr>
                        <a:t>Bonus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be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paid*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b="1" dirty="0">
                          <a:latin typeface="Verdana"/>
                          <a:cs typeface="Verdana"/>
                        </a:rPr>
                        <a:t>$377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b="1" dirty="0">
                          <a:latin typeface="Verdana"/>
                          <a:cs typeface="Verdana"/>
                        </a:rPr>
                        <a:t>$0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b="1" dirty="0">
                          <a:latin typeface="Verdana"/>
                          <a:cs typeface="Verdana"/>
                        </a:rPr>
                        <a:t>$0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b="1" dirty="0">
                          <a:latin typeface="Verdana"/>
                          <a:cs typeface="Verdana"/>
                        </a:rPr>
                        <a:t>$0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b="1" dirty="0">
                          <a:latin typeface="Verdana"/>
                          <a:cs typeface="Verdana"/>
                        </a:rPr>
                        <a:t>$281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b="1" dirty="0">
                          <a:latin typeface="Verdana"/>
                          <a:cs typeface="Verdana"/>
                        </a:rPr>
                        <a:t>$431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" name="object 28"/>
          <p:cNvSpPr txBox="1"/>
          <p:nvPr/>
        </p:nvSpPr>
        <p:spPr>
          <a:xfrm>
            <a:off x="332740" y="821435"/>
            <a:ext cx="22586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Verdana"/>
                <a:cs typeface="Verdana"/>
              </a:rPr>
              <a:t>Team Monthly</a:t>
            </a:r>
            <a:r>
              <a:rPr sz="1400" b="1" spc="-60" dirty="0">
                <a:latin typeface="Verdana"/>
                <a:cs typeface="Verdana"/>
              </a:rPr>
              <a:t> </a:t>
            </a:r>
            <a:r>
              <a:rPr sz="1400" b="1" dirty="0">
                <a:latin typeface="Verdana"/>
                <a:cs typeface="Verdana"/>
              </a:rPr>
              <a:t>Reward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0840" y="2873755"/>
            <a:ext cx="8071484" cy="295148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98450" marR="5080" indent="-285750">
              <a:lnSpc>
                <a:spcPct val="100800"/>
              </a:lnSpc>
              <a:spcBef>
                <a:spcPts val="85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1200" spc="-5" dirty="0">
                <a:latin typeface="Verdana"/>
                <a:cs typeface="Verdana"/>
              </a:rPr>
              <a:t>The Bonus pool is calculated on comparing </a:t>
            </a:r>
            <a:r>
              <a:rPr sz="1200" dirty="0">
                <a:latin typeface="Verdana"/>
                <a:cs typeface="Verdana"/>
              </a:rPr>
              <a:t>growth </a:t>
            </a:r>
            <a:r>
              <a:rPr sz="1200" spc="-5" dirty="0">
                <a:latin typeface="Verdana"/>
                <a:cs typeface="Verdana"/>
              </a:rPr>
              <a:t>from </a:t>
            </a:r>
            <a:r>
              <a:rPr sz="1200" dirty="0">
                <a:latin typeface="Verdana"/>
                <a:cs typeface="Verdana"/>
              </a:rPr>
              <a:t>the </a:t>
            </a:r>
            <a:r>
              <a:rPr sz="1200" spc="-5" dirty="0">
                <a:latin typeface="Verdana"/>
                <a:cs typeface="Verdana"/>
              </a:rPr>
              <a:t>current month </a:t>
            </a:r>
            <a:r>
              <a:rPr sz="1200" dirty="0">
                <a:latin typeface="Verdana"/>
                <a:cs typeface="Verdana"/>
              </a:rPr>
              <a:t>to the </a:t>
            </a:r>
            <a:r>
              <a:rPr sz="1200" spc="-5" dirty="0">
                <a:latin typeface="Verdana"/>
                <a:cs typeface="Verdana"/>
              </a:rPr>
              <a:t>same month of </a:t>
            </a:r>
            <a:r>
              <a:rPr sz="1200" dirty="0">
                <a:latin typeface="Verdana"/>
                <a:cs typeface="Verdana"/>
              </a:rPr>
              <a:t>the  </a:t>
            </a:r>
            <a:r>
              <a:rPr sz="1200" spc="-5" dirty="0">
                <a:latin typeface="Verdana"/>
                <a:cs typeface="Verdana"/>
              </a:rPr>
              <a:t>previous </a:t>
            </a:r>
            <a:r>
              <a:rPr sz="1200" spc="-40" dirty="0">
                <a:latin typeface="Verdana"/>
                <a:cs typeface="Verdana"/>
              </a:rPr>
              <a:t>year. </a:t>
            </a:r>
            <a:r>
              <a:rPr sz="1200" spc="-15" dirty="0">
                <a:latin typeface="Verdana"/>
                <a:cs typeface="Verdana"/>
              </a:rPr>
              <a:t>For </a:t>
            </a:r>
            <a:r>
              <a:rPr sz="1200" spc="-5" dirty="0">
                <a:latin typeface="Verdana"/>
                <a:cs typeface="Verdana"/>
              </a:rPr>
              <a:t>example </a:t>
            </a:r>
            <a:r>
              <a:rPr sz="1200" dirty="0">
                <a:latin typeface="Verdana"/>
                <a:cs typeface="Verdana"/>
              </a:rPr>
              <a:t>June </a:t>
            </a:r>
            <a:r>
              <a:rPr sz="1200" spc="-5" dirty="0">
                <a:latin typeface="Verdana"/>
                <a:cs typeface="Verdana"/>
              </a:rPr>
              <a:t>2019 is calculated </a:t>
            </a:r>
            <a:r>
              <a:rPr sz="1200" dirty="0">
                <a:latin typeface="Verdana"/>
                <a:cs typeface="Verdana"/>
              </a:rPr>
              <a:t>as </a:t>
            </a:r>
            <a:r>
              <a:rPr sz="1200" spc="-5" dirty="0">
                <a:latin typeface="Verdana"/>
                <a:cs typeface="Verdana"/>
              </a:rPr>
              <a:t>$19,178 minus $16,305 (2017/18) </a:t>
            </a:r>
            <a:r>
              <a:rPr sz="1200" dirty="0">
                <a:latin typeface="Verdana"/>
                <a:cs typeface="Verdana"/>
              </a:rPr>
              <a:t>= </a:t>
            </a:r>
            <a:r>
              <a:rPr sz="1200" spc="-5" dirty="0">
                <a:latin typeface="Verdana"/>
                <a:cs typeface="Verdana"/>
              </a:rPr>
              <a:t>$2,873  multiplied by 15% </a:t>
            </a:r>
            <a:r>
              <a:rPr sz="1200" dirty="0">
                <a:latin typeface="Verdana"/>
                <a:cs typeface="Verdana"/>
              </a:rPr>
              <a:t>=</a:t>
            </a:r>
            <a:r>
              <a:rPr sz="1200" spc="2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$431*</a:t>
            </a:r>
            <a:endParaRPr sz="1200">
              <a:latin typeface="Verdana"/>
              <a:cs typeface="Verdana"/>
            </a:endParaRPr>
          </a:p>
          <a:p>
            <a:pPr marL="298450" indent="-285750">
              <a:lnSpc>
                <a:spcPts val="139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1200" spc="-5" dirty="0">
                <a:latin typeface="Verdana"/>
                <a:cs typeface="Verdana"/>
              </a:rPr>
              <a:t>Bonuses will </a:t>
            </a:r>
            <a:r>
              <a:rPr sz="1200" dirty="0">
                <a:latin typeface="Verdana"/>
                <a:cs typeface="Verdana"/>
              </a:rPr>
              <a:t>be </a:t>
            </a:r>
            <a:r>
              <a:rPr sz="1200" spc="-5" dirty="0">
                <a:latin typeface="Verdana"/>
                <a:cs typeface="Verdana"/>
              </a:rPr>
              <a:t>paid </a:t>
            </a:r>
            <a:r>
              <a:rPr sz="1200" dirty="0">
                <a:latin typeface="Verdana"/>
                <a:cs typeface="Verdana"/>
              </a:rPr>
              <a:t>at the </a:t>
            </a:r>
            <a:r>
              <a:rPr sz="1200" spc="-10" dirty="0">
                <a:latin typeface="Verdana"/>
                <a:cs typeface="Verdana"/>
              </a:rPr>
              <a:t>rate </a:t>
            </a:r>
            <a:r>
              <a:rPr sz="1200" spc="-5" dirty="0">
                <a:latin typeface="Verdana"/>
                <a:cs typeface="Verdana"/>
              </a:rPr>
              <a:t>of minimum 10% on monthly</a:t>
            </a:r>
            <a:r>
              <a:rPr sz="1200" spc="55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growth</a:t>
            </a:r>
            <a:endParaRPr sz="1200">
              <a:latin typeface="Verdana"/>
              <a:cs typeface="Verdana"/>
            </a:endParaRPr>
          </a:p>
          <a:p>
            <a:pPr marL="298450" indent="-285750">
              <a:lnSpc>
                <a:spcPts val="1415"/>
              </a:lnSpc>
              <a:spcBef>
                <a:spcPts val="75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1200" spc="-5" dirty="0">
                <a:latin typeface="Verdana"/>
                <a:cs typeface="Verdana"/>
              </a:rPr>
              <a:t>If growth is higher then 20% for </a:t>
            </a:r>
            <a:r>
              <a:rPr sz="1200" dirty="0">
                <a:latin typeface="Verdana"/>
                <a:cs typeface="Verdana"/>
              </a:rPr>
              <a:t>the </a:t>
            </a:r>
            <a:r>
              <a:rPr sz="1200" spc="-5" dirty="0">
                <a:latin typeface="Verdana"/>
                <a:cs typeface="Verdana"/>
              </a:rPr>
              <a:t>month </a:t>
            </a:r>
            <a:r>
              <a:rPr sz="1200" dirty="0">
                <a:latin typeface="Verdana"/>
                <a:cs typeface="Verdana"/>
              </a:rPr>
              <a:t>a </a:t>
            </a:r>
            <a:r>
              <a:rPr sz="1200" spc="-5" dirty="0">
                <a:latin typeface="Verdana"/>
                <a:cs typeface="Verdana"/>
              </a:rPr>
              <a:t>further bonus of 5% will </a:t>
            </a:r>
            <a:r>
              <a:rPr sz="1200" dirty="0">
                <a:latin typeface="Verdana"/>
                <a:cs typeface="Verdana"/>
              </a:rPr>
              <a:t>be</a:t>
            </a:r>
            <a:r>
              <a:rPr sz="1200" spc="10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paid</a:t>
            </a:r>
            <a:endParaRPr sz="1200">
              <a:latin typeface="Verdana"/>
              <a:cs typeface="Verdana"/>
            </a:endParaRPr>
          </a:p>
          <a:p>
            <a:pPr marL="298450" marR="75565" indent="-285750">
              <a:lnSpc>
                <a:spcPts val="1390"/>
              </a:lnSpc>
              <a:spcBef>
                <a:spcPts val="65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1200" spc="-5" dirty="0">
                <a:latin typeface="Verdana"/>
                <a:cs typeface="Verdana"/>
              </a:rPr>
              <a:t>The monthly bonus is divided by </a:t>
            </a:r>
            <a:r>
              <a:rPr sz="1200" dirty="0">
                <a:latin typeface="Verdana"/>
                <a:cs typeface="Verdana"/>
              </a:rPr>
              <a:t>the </a:t>
            </a:r>
            <a:r>
              <a:rPr sz="1200" spc="-5" dirty="0">
                <a:latin typeface="Verdana"/>
                <a:cs typeface="Verdana"/>
              </a:rPr>
              <a:t>number of permanent staff working in </a:t>
            </a:r>
            <a:r>
              <a:rPr sz="1200" dirty="0">
                <a:latin typeface="Verdana"/>
                <a:cs typeface="Verdana"/>
              </a:rPr>
              <a:t>a </a:t>
            </a:r>
            <a:r>
              <a:rPr sz="1200" spc="-5" dirty="0">
                <a:latin typeface="Verdana"/>
                <a:cs typeface="Verdana"/>
              </a:rPr>
              <a:t>sales based role </a:t>
            </a:r>
            <a:r>
              <a:rPr sz="1200" dirty="0">
                <a:latin typeface="Verdana"/>
                <a:cs typeface="Verdana"/>
              </a:rPr>
              <a:t>– </a:t>
            </a:r>
            <a:r>
              <a:rPr sz="1200" spc="-5" dirty="0">
                <a:latin typeface="Verdana"/>
                <a:cs typeface="Verdana"/>
              </a:rPr>
              <a:t>this  would </a:t>
            </a:r>
            <a:r>
              <a:rPr sz="1200" dirty="0">
                <a:latin typeface="Verdana"/>
                <a:cs typeface="Verdana"/>
              </a:rPr>
              <a:t>be </a:t>
            </a:r>
            <a:r>
              <a:rPr sz="1200" spc="-5" dirty="0">
                <a:latin typeface="Verdana"/>
                <a:cs typeface="Verdana"/>
              </a:rPr>
              <a:t>Jackie, </a:t>
            </a:r>
            <a:r>
              <a:rPr sz="1200" spc="-25" dirty="0">
                <a:latin typeface="Verdana"/>
                <a:cs typeface="Verdana"/>
              </a:rPr>
              <a:t>Bonny, Jenny, </a:t>
            </a:r>
            <a:r>
              <a:rPr sz="1200" spc="-10" dirty="0">
                <a:latin typeface="Verdana"/>
                <a:cs typeface="Verdana"/>
              </a:rPr>
              <a:t>Jono, </a:t>
            </a:r>
            <a:r>
              <a:rPr sz="1200" spc="-5" dirty="0">
                <a:latin typeface="Verdana"/>
                <a:cs typeface="Verdana"/>
              </a:rPr>
              <a:t>Alex, </a:t>
            </a:r>
            <a:r>
              <a:rPr sz="1200" spc="-10" dirty="0">
                <a:latin typeface="Verdana"/>
                <a:cs typeface="Verdana"/>
              </a:rPr>
              <a:t>Brad </a:t>
            </a:r>
            <a:r>
              <a:rPr sz="1200" dirty="0">
                <a:latin typeface="Verdana"/>
                <a:cs typeface="Verdana"/>
              </a:rPr>
              <a:t>and</a:t>
            </a:r>
            <a:r>
              <a:rPr sz="1200" spc="105" dirty="0">
                <a:latin typeface="Verdana"/>
                <a:cs typeface="Verdana"/>
              </a:rPr>
              <a:t> </a:t>
            </a:r>
            <a:r>
              <a:rPr sz="1200" spc="-40" dirty="0">
                <a:latin typeface="Verdana"/>
                <a:cs typeface="Verdana"/>
              </a:rPr>
              <a:t>Tom.</a:t>
            </a:r>
            <a:endParaRPr sz="1200">
              <a:latin typeface="Verdana"/>
              <a:cs typeface="Verdana"/>
            </a:endParaRPr>
          </a:p>
          <a:p>
            <a:pPr marL="298450" marR="44450" indent="-285750">
              <a:lnSpc>
                <a:spcPts val="1390"/>
              </a:lnSpc>
              <a:spcBef>
                <a:spcPts val="120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1200" spc="-5" dirty="0">
                <a:latin typeface="Verdana"/>
                <a:cs typeface="Verdana"/>
              </a:rPr>
              <a:t>It will </a:t>
            </a:r>
            <a:r>
              <a:rPr sz="1200" dirty="0">
                <a:latin typeface="Verdana"/>
                <a:cs typeface="Verdana"/>
              </a:rPr>
              <a:t>be </a:t>
            </a:r>
            <a:r>
              <a:rPr sz="1200" spc="-5" dirty="0">
                <a:latin typeface="Verdana"/>
                <a:cs typeface="Verdana"/>
              </a:rPr>
              <a:t>based on core business operations </a:t>
            </a:r>
            <a:r>
              <a:rPr sz="1200" dirty="0">
                <a:latin typeface="Verdana"/>
                <a:cs typeface="Verdana"/>
              </a:rPr>
              <a:t>and </a:t>
            </a:r>
            <a:r>
              <a:rPr sz="1200" spc="-5" dirty="0">
                <a:latin typeface="Verdana"/>
                <a:cs typeface="Verdana"/>
              </a:rPr>
              <a:t>will exclude coaching, holiday camps, tournaments,  sponsorship </a:t>
            </a:r>
            <a:r>
              <a:rPr sz="1200" dirty="0">
                <a:latin typeface="Verdana"/>
                <a:cs typeface="Verdana"/>
              </a:rPr>
              <a:t>and </a:t>
            </a:r>
            <a:r>
              <a:rPr sz="1200" spc="-5" dirty="0">
                <a:latin typeface="Verdana"/>
                <a:cs typeface="Verdana"/>
              </a:rPr>
              <a:t>grant</a:t>
            </a:r>
            <a:r>
              <a:rPr sz="120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income.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1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Verdana"/>
                <a:cs typeface="Verdana"/>
              </a:rPr>
              <a:t>How </a:t>
            </a:r>
            <a:r>
              <a:rPr sz="1200" b="1" dirty="0">
                <a:latin typeface="Verdana"/>
                <a:cs typeface="Verdana"/>
              </a:rPr>
              <a:t>to </a:t>
            </a:r>
            <a:r>
              <a:rPr sz="1200" b="1" spc="-5" dirty="0">
                <a:latin typeface="Verdana"/>
                <a:cs typeface="Verdana"/>
              </a:rPr>
              <a:t>grow your business and earn higher</a:t>
            </a:r>
            <a:r>
              <a:rPr sz="1200" b="1" spc="35" dirty="0">
                <a:latin typeface="Verdana"/>
                <a:cs typeface="Verdana"/>
              </a:rPr>
              <a:t> </a:t>
            </a:r>
            <a:r>
              <a:rPr sz="1200" b="1" spc="-5" dirty="0">
                <a:latin typeface="Verdana"/>
                <a:cs typeface="Verdana"/>
              </a:rPr>
              <a:t>bonuses?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Verdana"/>
              <a:cs typeface="Verdana"/>
            </a:endParaRPr>
          </a:p>
          <a:p>
            <a:pPr marL="298450" indent="-285750">
              <a:lnSpc>
                <a:spcPts val="1415"/>
              </a:lnSpc>
              <a:spcBef>
                <a:spcPts val="5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1200" spc="-5" dirty="0">
                <a:latin typeface="Verdana"/>
                <a:cs typeface="Verdana"/>
              </a:rPr>
              <a:t>Hold weekly sales </a:t>
            </a:r>
            <a:r>
              <a:rPr sz="1200" dirty="0">
                <a:latin typeface="Verdana"/>
                <a:cs typeface="Verdana"/>
              </a:rPr>
              <a:t>staff</a:t>
            </a:r>
            <a:r>
              <a:rPr sz="1200" spc="2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meetings.</a:t>
            </a:r>
            <a:endParaRPr sz="1200">
              <a:latin typeface="Verdana"/>
              <a:cs typeface="Verdana"/>
            </a:endParaRPr>
          </a:p>
          <a:p>
            <a:pPr marL="298450" indent="-285750">
              <a:lnSpc>
                <a:spcPts val="1415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1200" spc="-10" dirty="0">
                <a:latin typeface="Verdana"/>
                <a:cs typeface="Verdana"/>
              </a:rPr>
              <a:t>Record </a:t>
            </a:r>
            <a:r>
              <a:rPr sz="1200" spc="-5" dirty="0">
                <a:latin typeface="Verdana"/>
                <a:cs typeface="Verdana"/>
              </a:rPr>
              <a:t>your </a:t>
            </a:r>
            <a:r>
              <a:rPr sz="1200" dirty="0">
                <a:latin typeface="Verdana"/>
                <a:cs typeface="Verdana"/>
              </a:rPr>
              <a:t>own </a:t>
            </a:r>
            <a:r>
              <a:rPr sz="1200" spc="-5" dirty="0">
                <a:latin typeface="Verdana"/>
                <a:cs typeface="Verdana"/>
              </a:rPr>
              <a:t>individual sales for</a:t>
            </a:r>
            <a:r>
              <a:rPr sz="1200" spc="2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validation.</a:t>
            </a:r>
            <a:endParaRPr sz="1200">
              <a:latin typeface="Verdana"/>
              <a:cs typeface="Verdana"/>
            </a:endParaRPr>
          </a:p>
          <a:p>
            <a:pPr marL="298450" marR="8255" indent="-285750">
              <a:lnSpc>
                <a:spcPts val="1390"/>
              </a:lnSpc>
              <a:spcBef>
                <a:spcPts val="160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1200" spc="-5" dirty="0">
                <a:latin typeface="Verdana"/>
                <a:cs typeface="Verdana"/>
              </a:rPr>
              <a:t>The </a:t>
            </a:r>
            <a:r>
              <a:rPr sz="1200" spc="-30" dirty="0">
                <a:latin typeface="Verdana"/>
                <a:cs typeface="Verdana"/>
              </a:rPr>
              <a:t>GDTA </a:t>
            </a:r>
            <a:r>
              <a:rPr sz="1200" spc="-5" dirty="0">
                <a:latin typeface="Verdana"/>
                <a:cs typeface="Verdana"/>
              </a:rPr>
              <a:t>committee </a:t>
            </a:r>
            <a:r>
              <a:rPr sz="1200" dirty="0">
                <a:latin typeface="Verdana"/>
                <a:cs typeface="Verdana"/>
              </a:rPr>
              <a:t>has the </a:t>
            </a:r>
            <a:r>
              <a:rPr sz="1200" spc="-5" dirty="0">
                <a:latin typeface="Verdana"/>
                <a:cs typeface="Verdana"/>
              </a:rPr>
              <a:t>discretion </a:t>
            </a:r>
            <a:r>
              <a:rPr sz="1200" dirty="0">
                <a:latin typeface="Verdana"/>
                <a:cs typeface="Verdana"/>
              </a:rPr>
              <a:t>to </a:t>
            </a:r>
            <a:r>
              <a:rPr sz="1200" spc="-5" dirty="0">
                <a:latin typeface="Verdana"/>
                <a:cs typeface="Verdana"/>
              </a:rPr>
              <a:t>increase </a:t>
            </a:r>
            <a:r>
              <a:rPr sz="1200" dirty="0">
                <a:latin typeface="Verdana"/>
                <a:cs typeface="Verdana"/>
              </a:rPr>
              <a:t>the </a:t>
            </a:r>
            <a:r>
              <a:rPr sz="1200" spc="-5" dirty="0">
                <a:latin typeface="Verdana"/>
                <a:cs typeface="Verdana"/>
              </a:rPr>
              <a:t>10% or 15% level </a:t>
            </a:r>
            <a:r>
              <a:rPr sz="1200" dirty="0">
                <a:latin typeface="Verdana"/>
                <a:cs typeface="Verdana"/>
              </a:rPr>
              <a:t>to a </a:t>
            </a:r>
            <a:r>
              <a:rPr sz="1200" spc="-5" dirty="0">
                <a:latin typeface="Verdana"/>
                <a:cs typeface="Verdana"/>
              </a:rPr>
              <a:t>higher level if there is  significant customer number </a:t>
            </a:r>
            <a:r>
              <a:rPr sz="1200" dirty="0">
                <a:latin typeface="Verdana"/>
                <a:cs typeface="Verdana"/>
              </a:rPr>
              <a:t>growth </a:t>
            </a:r>
            <a:r>
              <a:rPr sz="1200" spc="-5" dirty="0">
                <a:latin typeface="Verdana"/>
                <a:cs typeface="Verdana"/>
              </a:rPr>
              <a:t>month on month for each</a:t>
            </a:r>
            <a:r>
              <a:rPr sz="1200" spc="6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coach.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495288" y="1112519"/>
            <a:ext cx="1222247" cy="1682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41024" y="1135551"/>
            <a:ext cx="1130300" cy="1590675"/>
          </a:xfrm>
          <a:custGeom>
            <a:avLst/>
            <a:gdLst/>
            <a:ahLst/>
            <a:cxnLst/>
            <a:rect l="l" t="t" r="r" b="b"/>
            <a:pathLst>
              <a:path w="1130300" h="1590675">
                <a:moveTo>
                  <a:pt x="0" y="0"/>
                </a:moveTo>
                <a:lnTo>
                  <a:pt x="941912" y="0"/>
                </a:lnTo>
                <a:lnTo>
                  <a:pt x="1130300" y="188387"/>
                </a:lnTo>
                <a:lnTo>
                  <a:pt x="1130300" y="1590199"/>
                </a:lnTo>
                <a:lnTo>
                  <a:pt x="188387" y="1590199"/>
                </a:lnTo>
                <a:lnTo>
                  <a:pt x="0" y="140181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76983" y="1124711"/>
            <a:ext cx="1225295" cy="1670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4308" y="1148956"/>
            <a:ext cx="1130300" cy="1577340"/>
          </a:xfrm>
          <a:custGeom>
            <a:avLst/>
            <a:gdLst/>
            <a:ahLst/>
            <a:cxnLst/>
            <a:rect l="l" t="t" r="r" b="b"/>
            <a:pathLst>
              <a:path w="1130300" h="1577339">
                <a:moveTo>
                  <a:pt x="0" y="0"/>
                </a:moveTo>
                <a:lnTo>
                  <a:pt x="941912" y="0"/>
                </a:lnTo>
                <a:lnTo>
                  <a:pt x="1130300" y="188387"/>
                </a:lnTo>
                <a:lnTo>
                  <a:pt x="1130300" y="1576794"/>
                </a:lnTo>
                <a:lnTo>
                  <a:pt x="188387" y="1576794"/>
                </a:lnTo>
                <a:lnTo>
                  <a:pt x="0" y="138840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684007" y="1143000"/>
            <a:ext cx="1130807" cy="16520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730699" y="1166676"/>
            <a:ext cx="1038860" cy="1559560"/>
          </a:xfrm>
          <a:custGeom>
            <a:avLst/>
            <a:gdLst/>
            <a:ahLst/>
            <a:cxnLst/>
            <a:rect l="l" t="t" r="r" b="b"/>
            <a:pathLst>
              <a:path w="1038859" h="1559560">
                <a:moveTo>
                  <a:pt x="0" y="0"/>
                </a:moveTo>
                <a:lnTo>
                  <a:pt x="865538" y="0"/>
                </a:lnTo>
                <a:lnTo>
                  <a:pt x="1038651" y="173112"/>
                </a:lnTo>
                <a:lnTo>
                  <a:pt x="1038651" y="1559073"/>
                </a:lnTo>
                <a:lnTo>
                  <a:pt x="173112" y="1559073"/>
                </a:lnTo>
                <a:lnTo>
                  <a:pt x="0" y="138596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20040"/>
            <a:ext cx="8382000" cy="54356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59"/>
              </a:spcBef>
            </a:pPr>
            <a:r>
              <a:rPr sz="1800" spc="-5" dirty="0"/>
              <a:t>Competition </a:t>
            </a:r>
            <a:r>
              <a:rPr sz="1800" dirty="0"/>
              <a:t>Rewards - How </a:t>
            </a:r>
            <a:r>
              <a:rPr sz="1800" spc="-5" dirty="0"/>
              <a:t>will it</a:t>
            </a:r>
            <a:r>
              <a:rPr sz="1800" spc="-25" dirty="0"/>
              <a:t> </a:t>
            </a:r>
            <a:r>
              <a:rPr sz="1800" dirty="0"/>
              <a:t>work?</a:t>
            </a:r>
            <a:endParaRPr sz="1800"/>
          </a:p>
        </p:txBody>
      </p:sp>
      <p:sp>
        <p:nvSpPr>
          <p:cNvPr id="3" name="object 3"/>
          <p:cNvSpPr/>
          <p:nvPr/>
        </p:nvSpPr>
        <p:spPr>
          <a:xfrm>
            <a:off x="3468651" y="1291054"/>
            <a:ext cx="5205730" cy="370840"/>
          </a:xfrm>
          <a:custGeom>
            <a:avLst/>
            <a:gdLst/>
            <a:ahLst/>
            <a:cxnLst/>
            <a:rect l="l" t="t" r="r" b="b"/>
            <a:pathLst>
              <a:path w="5205730" h="370839">
                <a:moveTo>
                  <a:pt x="0" y="0"/>
                </a:moveTo>
                <a:lnTo>
                  <a:pt x="5205448" y="0"/>
                </a:lnTo>
                <a:lnTo>
                  <a:pt x="5205448" y="370839"/>
                </a:lnTo>
                <a:lnTo>
                  <a:pt x="0" y="370839"/>
                </a:lnTo>
                <a:lnTo>
                  <a:pt x="0" y="0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68651" y="1661894"/>
            <a:ext cx="5205730" cy="370840"/>
          </a:xfrm>
          <a:custGeom>
            <a:avLst/>
            <a:gdLst/>
            <a:ahLst/>
            <a:cxnLst/>
            <a:rect l="l" t="t" r="r" b="b"/>
            <a:pathLst>
              <a:path w="5205730" h="370839">
                <a:moveTo>
                  <a:pt x="0" y="0"/>
                </a:moveTo>
                <a:lnTo>
                  <a:pt x="5205448" y="0"/>
                </a:lnTo>
                <a:lnTo>
                  <a:pt x="5205448" y="370839"/>
                </a:lnTo>
                <a:lnTo>
                  <a:pt x="0" y="370839"/>
                </a:lnTo>
                <a:lnTo>
                  <a:pt x="0" y="0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68651" y="2032734"/>
            <a:ext cx="5205730" cy="370840"/>
          </a:xfrm>
          <a:custGeom>
            <a:avLst/>
            <a:gdLst/>
            <a:ahLst/>
            <a:cxnLst/>
            <a:rect l="l" t="t" r="r" b="b"/>
            <a:pathLst>
              <a:path w="5205730" h="370839">
                <a:moveTo>
                  <a:pt x="0" y="0"/>
                </a:moveTo>
                <a:lnTo>
                  <a:pt x="5205448" y="0"/>
                </a:lnTo>
                <a:lnTo>
                  <a:pt x="5205448" y="370839"/>
                </a:lnTo>
                <a:lnTo>
                  <a:pt x="0" y="370839"/>
                </a:lnTo>
                <a:lnTo>
                  <a:pt x="0" y="0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68651" y="2403574"/>
            <a:ext cx="5205730" cy="370840"/>
          </a:xfrm>
          <a:custGeom>
            <a:avLst/>
            <a:gdLst/>
            <a:ahLst/>
            <a:cxnLst/>
            <a:rect l="l" t="t" r="r" b="b"/>
            <a:pathLst>
              <a:path w="5205730" h="370839">
                <a:moveTo>
                  <a:pt x="0" y="0"/>
                </a:moveTo>
                <a:lnTo>
                  <a:pt x="5205448" y="0"/>
                </a:lnTo>
                <a:lnTo>
                  <a:pt x="5205448" y="370840"/>
                </a:lnTo>
                <a:lnTo>
                  <a:pt x="0" y="370840"/>
                </a:lnTo>
                <a:lnTo>
                  <a:pt x="0" y="0"/>
                </a:lnTo>
                <a:close/>
              </a:path>
            </a:pathLst>
          </a:custGeom>
          <a:solidFill>
            <a:srgbClr val="DBEEF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85750" y="1284704"/>
          <a:ext cx="8381365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7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5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b="1" spc="-5" dirty="0">
                          <a:latin typeface="Verdana"/>
                          <a:cs typeface="Verdana"/>
                        </a:rPr>
                        <a:t>Number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Comp</a:t>
                      </a:r>
                      <a:r>
                        <a:rPr sz="1200" b="1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Players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b="1" spc="-5" dirty="0">
                          <a:latin typeface="Verdana"/>
                          <a:cs typeface="Verdana"/>
                        </a:rPr>
                        <a:t>Competitions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Verdana"/>
                          <a:cs typeface="Verdana"/>
                        </a:rPr>
                        <a:t>1-10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$5.00 per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participant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b="1" spc="-5" dirty="0">
                          <a:latin typeface="Verdana"/>
                          <a:cs typeface="Verdana"/>
                        </a:rPr>
                        <a:t>10</a:t>
                      </a:r>
                      <a:r>
                        <a:rPr sz="1200" b="1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-15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$7.50 per participant including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1-10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b="1" spc="-5" dirty="0">
                          <a:latin typeface="Verdana"/>
                          <a:cs typeface="Verdana"/>
                        </a:rPr>
                        <a:t>Over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15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$10.00 per participant including</a:t>
                      </a:r>
                      <a:r>
                        <a:rPr sz="120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1-15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32740" y="946403"/>
            <a:ext cx="20624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Verdana"/>
                <a:cs typeface="Verdana"/>
              </a:rPr>
              <a:t>Competition</a:t>
            </a:r>
            <a:r>
              <a:rPr sz="1400" b="1" spc="-50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Reward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0050" indent="-285750">
              <a:lnSpc>
                <a:spcPts val="1430"/>
              </a:lnSpc>
              <a:spcBef>
                <a:spcPts val="100"/>
              </a:spcBef>
              <a:buFont typeface="Arial"/>
              <a:buChar char="•"/>
              <a:tabLst>
                <a:tab pos="399415" algn="l"/>
                <a:tab pos="400050" algn="l"/>
              </a:tabLst>
            </a:pPr>
            <a:r>
              <a:rPr spc="-5" dirty="0"/>
              <a:t>Bonuses </a:t>
            </a:r>
            <a:r>
              <a:rPr dirty="0"/>
              <a:t>are </a:t>
            </a:r>
            <a:r>
              <a:rPr spc="-5" dirty="0"/>
              <a:t>calculated on </a:t>
            </a:r>
            <a:r>
              <a:rPr dirty="0"/>
              <a:t>the </a:t>
            </a:r>
            <a:r>
              <a:rPr spc="-5" dirty="0"/>
              <a:t>number of participants in sanctioned* </a:t>
            </a:r>
            <a:r>
              <a:rPr spc="-15" dirty="0"/>
              <a:t>GTC</a:t>
            </a:r>
            <a:r>
              <a:rPr spc="85" dirty="0"/>
              <a:t> </a:t>
            </a:r>
            <a:r>
              <a:rPr spc="-5" dirty="0"/>
              <a:t>competitions</a:t>
            </a:r>
          </a:p>
          <a:p>
            <a:pPr marL="400050" indent="-285750">
              <a:lnSpc>
                <a:spcPts val="1430"/>
              </a:lnSpc>
              <a:buFont typeface="Arial"/>
              <a:buChar char="•"/>
              <a:tabLst>
                <a:tab pos="399415" algn="l"/>
                <a:tab pos="400050" algn="l"/>
              </a:tabLst>
            </a:pPr>
            <a:r>
              <a:rPr spc="-15" dirty="0"/>
              <a:t>For </a:t>
            </a:r>
            <a:r>
              <a:rPr spc="-5" dirty="0"/>
              <a:t>example, if </a:t>
            </a:r>
            <a:r>
              <a:rPr dirty="0"/>
              <a:t>a staff </a:t>
            </a:r>
            <a:r>
              <a:rPr spc="-5" dirty="0"/>
              <a:t>member </a:t>
            </a:r>
            <a:r>
              <a:rPr dirty="0"/>
              <a:t>has </a:t>
            </a:r>
            <a:r>
              <a:rPr spc="-5" dirty="0"/>
              <a:t>introduced 14 new players </a:t>
            </a:r>
            <a:r>
              <a:rPr dirty="0"/>
              <a:t>to </a:t>
            </a:r>
            <a:r>
              <a:rPr spc="-5" dirty="0"/>
              <a:t>any of our sanctioned</a:t>
            </a:r>
            <a:r>
              <a:rPr spc="145" dirty="0"/>
              <a:t> </a:t>
            </a:r>
            <a:r>
              <a:rPr spc="-5" dirty="0"/>
              <a:t>competitions</a:t>
            </a:r>
          </a:p>
          <a:p>
            <a:pPr marL="400050">
              <a:lnSpc>
                <a:spcPts val="1415"/>
              </a:lnSpc>
              <a:spcBef>
                <a:spcPts val="45"/>
              </a:spcBef>
            </a:pPr>
            <a:r>
              <a:rPr spc="-5" dirty="0"/>
              <a:t>they would receive </a:t>
            </a:r>
            <a:r>
              <a:rPr dirty="0"/>
              <a:t>$105 </a:t>
            </a:r>
            <a:r>
              <a:rPr spc="-5" dirty="0"/>
              <a:t>or </a:t>
            </a:r>
            <a:r>
              <a:rPr dirty="0"/>
              <a:t>14 </a:t>
            </a:r>
            <a:r>
              <a:rPr spc="-5" dirty="0"/>
              <a:t>multiplied by</a:t>
            </a:r>
            <a:r>
              <a:rPr spc="30" dirty="0"/>
              <a:t> </a:t>
            </a:r>
            <a:r>
              <a:rPr dirty="0"/>
              <a:t>$7.50.</a:t>
            </a:r>
          </a:p>
          <a:p>
            <a:pPr marL="400050" indent="-285750">
              <a:lnSpc>
                <a:spcPts val="1415"/>
              </a:lnSpc>
              <a:buFont typeface="Arial"/>
              <a:buChar char="•"/>
              <a:tabLst>
                <a:tab pos="399415" algn="l"/>
                <a:tab pos="400050" algn="l"/>
              </a:tabLst>
            </a:pPr>
            <a:r>
              <a:rPr dirty="0"/>
              <a:t>A </a:t>
            </a:r>
            <a:r>
              <a:rPr spc="-5" dirty="0"/>
              <a:t>new player must play </a:t>
            </a:r>
            <a:r>
              <a:rPr dirty="0"/>
              <a:t>a </a:t>
            </a:r>
            <a:r>
              <a:rPr spc="-5" dirty="0"/>
              <a:t>minimum </a:t>
            </a:r>
            <a:r>
              <a:rPr dirty="0"/>
              <a:t>2 </a:t>
            </a:r>
            <a:r>
              <a:rPr spc="-5" dirty="0"/>
              <a:t>weeks in </a:t>
            </a:r>
            <a:r>
              <a:rPr dirty="0"/>
              <a:t>1 </a:t>
            </a:r>
            <a:r>
              <a:rPr spc="-5" dirty="0"/>
              <a:t>month per comp </a:t>
            </a:r>
            <a:r>
              <a:rPr dirty="0"/>
              <a:t>to be </a:t>
            </a:r>
            <a:r>
              <a:rPr spc="-5" dirty="0"/>
              <a:t>awarded </a:t>
            </a:r>
            <a:r>
              <a:rPr dirty="0"/>
              <a:t>the </a:t>
            </a:r>
            <a:r>
              <a:rPr spc="-5" dirty="0"/>
              <a:t>monthly</a:t>
            </a:r>
            <a:r>
              <a:rPr spc="145" dirty="0"/>
              <a:t> </a:t>
            </a:r>
            <a:r>
              <a:rPr spc="-5" dirty="0"/>
              <a:t>bonus.</a:t>
            </a:r>
          </a:p>
          <a:p>
            <a:pPr marL="400050" marR="445770" indent="-285750">
              <a:lnSpc>
                <a:spcPts val="1390"/>
              </a:lnSpc>
              <a:spcBef>
                <a:spcPts val="160"/>
              </a:spcBef>
              <a:buFont typeface="Arial"/>
              <a:buChar char="•"/>
              <a:tabLst>
                <a:tab pos="399415" algn="l"/>
                <a:tab pos="400050" algn="l"/>
              </a:tabLst>
            </a:pPr>
            <a:r>
              <a:rPr spc="-5" dirty="0"/>
              <a:t>Participation numbers will </a:t>
            </a:r>
            <a:r>
              <a:rPr dirty="0"/>
              <a:t>be </a:t>
            </a:r>
            <a:r>
              <a:rPr spc="-5" dirty="0"/>
              <a:t>confirmed in </a:t>
            </a:r>
            <a:r>
              <a:rPr dirty="0"/>
              <a:t>the </a:t>
            </a:r>
            <a:r>
              <a:rPr spc="-5" dirty="0"/>
              <a:t>1</a:t>
            </a:r>
            <a:r>
              <a:rPr sz="1200" spc="-7" baseline="27777" dirty="0"/>
              <a:t>st </a:t>
            </a:r>
            <a:r>
              <a:rPr sz="1200" spc="-5" dirty="0"/>
              <a:t>week of </a:t>
            </a:r>
            <a:r>
              <a:rPr sz="1200" dirty="0"/>
              <a:t>the </a:t>
            </a:r>
            <a:r>
              <a:rPr sz="1200" spc="-5" dirty="0"/>
              <a:t>month based on </a:t>
            </a:r>
            <a:r>
              <a:rPr sz="1200" dirty="0"/>
              <a:t>the </a:t>
            </a:r>
            <a:r>
              <a:rPr sz="1200" spc="-5" dirty="0"/>
              <a:t>previous month  results.</a:t>
            </a:r>
            <a:endParaRPr sz="1200"/>
          </a:p>
          <a:p>
            <a:pPr marL="400050" indent="-285750">
              <a:lnSpc>
                <a:spcPts val="1380"/>
              </a:lnSpc>
              <a:buFont typeface="Arial"/>
              <a:buChar char="•"/>
              <a:tabLst>
                <a:tab pos="399415" algn="l"/>
                <a:tab pos="400050" algn="l"/>
              </a:tabLst>
            </a:pPr>
            <a:r>
              <a:rPr spc="-5" dirty="0"/>
              <a:t>If </a:t>
            </a:r>
            <a:r>
              <a:rPr dirty="0"/>
              <a:t>the </a:t>
            </a:r>
            <a:r>
              <a:rPr spc="-5" dirty="0"/>
              <a:t>same player participates in another comp during </a:t>
            </a:r>
            <a:r>
              <a:rPr dirty="0"/>
              <a:t>the </a:t>
            </a:r>
            <a:r>
              <a:rPr spc="-5" dirty="0"/>
              <a:t>same timeframes, then </a:t>
            </a:r>
            <a:r>
              <a:rPr dirty="0"/>
              <a:t>a </a:t>
            </a:r>
            <a:r>
              <a:rPr spc="-5" dirty="0"/>
              <a:t>further</a:t>
            </a:r>
            <a:r>
              <a:rPr spc="130" dirty="0"/>
              <a:t> </a:t>
            </a:r>
            <a:r>
              <a:rPr spc="-5" dirty="0"/>
              <a:t>bonus</a:t>
            </a:r>
          </a:p>
          <a:p>
            <a:pPr marL="400050">
              <a:lnSpc>
                <a:spcPts val="1415"/>
              </a:lnSpc>
              <a:spcBef>
                <a:spcPts val="50"/>
              </a:spcBef>
            </a:pPr>
            <a:r>
              <a:rPr spc="-5" dirty="0"/>
              <a:t>payment will </a:t>
            </a:r>
            <a:r>
              <a:rPr dirty="0"/>
              <a:t>be</a:t>
            </a:r>
            <a:r>
              <a:rPr spc="5" dirty="0"/>
              <a:t> </a:t>
            </a:r>
            <a:r>
              <a:rPr spc="-5" dirty="0"/>
              <a:t>made.</a:t>
            </a:r>
          </a:p>
          <a:p>
            <a:pPr marL="400050" indent="-285750">
              <a:lnSpc>
                <a:spcPts val="1415"/>
              </a:lnSpc>
              <a:buFont typeface="Arial"/>
              <a:buChar char="•"/>
              <a:tabLst>
                <a:tab pos="399415" algn="l"/>
                <a:tab pos="400050" algn="l"/>
              </a:tabLst>
            </a:pPr>
            <a:r>
              <a:rPr dirty="0"/>
              <a:t>One </a:t>
            </a:r>
            <a:r>
              <a:rPr spc="-5" dirty="0"/>
              <a:t>off events such </a:t>
            </a:r>
            <a:r>
              <a:rPr dirty="0"/>
              <a:t>as </a:t>
            </a:r>
            <a:r>
              <a:rPr spc="-5" dirty="0"/>
              <a:t>Interclub, Club Championships, </a:t>
            </a:r>
            <a:r>
              <a:rPr dirty="0"/>
              <a:t>JDS and </a:t>
            </a:r>
            <a:r>
              <a:rPr spc="-5" dirty="0"/>
              <a:t>sanctioned tournaments are</a:t>
            </a:r>
            <a:r>
              <a:rPr spc="114" dirty="0"/>
              <a:t> </a:t>
            </a:r>
            <a:r>
              <a:rPr spc="-5" dirty="0"/>
              <a:t>excluded.</a:t>
            </a:r>
          </a:p>
          <a:p>
            <a:pPr marL="400050" marR="133985" indent="-285750">
              <a:lnSpc>
                <a:spcPts val="1390"/>
              </a:lnSpc>
              <a:spcBef>
                <a:spcPts val="160"/>
              </a:spcBef>
              <a:buFont typeface="Arial"/>
              <a:buChar char="•"/>
              <a:tabLst>
                <a:tab pos="399415" algn="l"/>
                <a:tab pos="400050" algn="l"/>
              </a:tabLst>
            </a:pPr>
            <a:r>
              <a:rPr spc="-5" dirty="0"/>
              <a:t>*Sanctioned events include </a:t>
            </a:r>
            <a:r>
              <a:rPr dirty="0"/>
              <a:t>– </a:t>
            </a:r>
            <a:r>
              <a:rPr spc="-5" dirty="0"/>
              <a:t>all night comps, Central Coast super series, Ladies Mid-week, </a:t>
            </a:r>
            <a:r>
              <a:rPr dirty="0"/>
              <a:t>and a </a:t>
            </a:r>
            <a:r>
              <a:rPr spc="-5" dirty="0"/>
              <a:t>new  Sunday afternoon</a:t>
            </a:r>
            <a:r>
              <a:rPr spc="10" dirty="0"/>
              <a:t> </a:t>
            </a:r>
            <a:r>
              <a:rPr spc="-5" dirty="0"/>
              <a:t>social.</a:t>
            </a:r>
          </a:p>
          <a:p>
            <a:pPr marL="400050">
              <a:lnSpc>
                <a:spcPct val="100000"/>
              </a:lnSpc>
              <a:spcBef>
                <a:spcPts val="919"/>
              </a:spcBef>
            </a:pPr>
            <a:r>
              <a:rPr sz="1300" b="1" spc="-5" dirty="0">
                <a:latin typeface="Verdana"/>
                <a:cs typeface="Verdana"/>
              </a:rPr>
              <a:t>Rules</a:t>
            </a:r>
            <a:endParaRPr sz="1300">
              <a:latin typeface="Verdana"/>
              <a:cs typeface="Verdana"/>
            </a:endParaRPr>
          </a:p>
          <a:p>
            <a:pPr marL="400050" marR="432434" indent="-285750">
              <a:lnSpc>
                <a:spcPct val="105000"/>
              </a:lnSpc>
              <a:spcBef>
                <a:spcPts val="865"/>
              </a:spcBef>
              <a:buFont typeface="Arial"/>
              <a:buChar char="•"/>
              <a:tabLst>
                <a:tab pos="399415" algn="l"/>
                <a:tab pos="400050" algn="l"/>
              </a:tabLst>
            </a:pPr>
            <a:r>
              <a:rPr i="1" dirty="0">
                <a:latin typeface="Verdana"/>
                <a:cs typeface="Verdana"/>
              </a:rPr>
              <a:t>A </a:t>
            </a:r>
            <a:r>
              <a:rPr i="1" spc="-5" dirty="0">
                <a:latin typeface="Verdana"/>
                <a:cs typeface="Verdana"/>
              </a:rPr>
              <a:t>new player is deemed </a:t>
            </a:r>
            <a:r>
              <a:rPr i="1" dirty="0">
                <a:latin typeface="Verdana"/>
                <a:cs typeface="Verdana"/>
              </a:rPr>
              <a:t>as a </a:t>
            </a:r>
            <a:r>
              <a:rPr i="1" spc="-5" dirty="0">
                <a:latin typeface="Verdana"/>
                <a:cs typeface="Verdana"/>
              </a:rPr>
              <a:t>person </a:t>
            </a:r>
            <a:r>
              <a:rPr i="1" dirty="0">
                <a:latin typeface="Verdana"/>
                <a:cs typeface="Verdana"/>
              </a:rPr>
              <a:t>who has </a:t>
            </a:r>
            <a:r>
              <a:rPr i="1" spc="-5" dirty="0">
                <a:latin typeface="Verdana"/>
                <a:cs typeface="Verdana"/>
              </a:rPr>
              <a:t>not played in </a:t>
            </a:r>
            <a:r>
              <a:rPr i="1" dirty="0">
                <a:latin typeface="Verdana"/>
                <a:cs typeface="Verdana"/>
              </a:rPr>
              <a:t>the </a:t>
            </a:r>
            <a:r>
              <a:rPr i="1" spc="-5" dirty="0">
                <a:latin typeface="Verdana"/>
                <a:cs typeface="Verdana"/>
              </a:rPr>
              <a:t>last term competition or during </a:t>
            </a:r>
            <a:r>
              <a:rPr i="1" dirty="0">
                <a:latin typeface="Verdana"/>
                <a:cs typeface="Verdana"/>
              </a:rPr>
              <a:t>the  </a:t>
            </a:r>
            <a:r>
              <a:rPr i="1" spc="-5" dirty="0">
                <a:latin typeface="Verdana"/>
                <a:cs typeface="Verdana"/>
              </a:rPr>
              <a:t>current competition.</a:t>
            </a:r>
          </a:p>
          <a:p>
            <a:pPr marL="400050" indent="-285750">
              <a:lnSpc>
                <a:spcPts val="1380"/>
              </a:lnSpc>
              <a:buFont typeface="Arial"/>
              <a:buChar char="•"/>
              <a:tabLst>
                <a:tab pos="399415" algn="l"/>
                <a:tab pos="400050" algn="l"/>
              </a:tabLst>
            </a:pPr>
            <a:r>
              <a:rPr i="1" spc="-5" dirty="0">
                <a:latin typeface="Verdana"/>
                <a:cs typeface="Verdana"/>
              </a:rPr>
              <a:t>It is </a:t>
            </a:r>
            <a:r>
              <a:rPr i="1" dirty="0">
                <a:latin typeface="Verdana"/>
                <a:cs typeface="Verdana"/>
              </a:rPr>
              <a:t>the </a:t>
            </a:r>
            <a:r>
              <a:rPr i="1" spc="-5" dirty="0">
                <a:latin typeface="Verdana"/>
                <a:cs typeface="Verdana"/>
              </a:rPr>
              <a:t>responsibility of staff </a:t>
            </a:r>
            <a:r>
              <a:rPr i="1" dirty="0">
                <a:latin typeface="Verdana"/>
                <a:cs typeface="Verdana"/>
              </a:rPr>
              <a:t>to </a:t>
            </a:r>
            <a:r>
              <a:rPr i="1" spc="-5" dirty="0">
                <a:latin typeface="Verdana"/>
                <a:cs typeface="Verdana"/>
              </a:rPr>
              <a:t>create </a:t>
            </a:r>
            <a:r>
              <a:rPr i="1" dirty="0">
                <a:latin typeface="Verdana"/>
                <a:cs typeface="Verdana"/>
              </a:rPr>
              <a:t>a </a:t>
            </a:r>
            <a:r>
              <a:rPr i="1" spc="-5" dirty="0">
                <a:latin typeface="Verdana"/>
                <a:cs typeface="Verdana"/>
              </a:rPr>
              <a:t>format </a:t>
            </a:r>
            <a:r>
              <a:rPr i="1" dirty="0">
                <a:latin typeface="Verdana"/>
                <a:cs typeface="Verdana"/>
              </a:rPr>
              <a:t>to </a:t>
            </a:r>
            <a:r>
              <a:rPr i="1" spc="-5" dirty="0">
                <a:latin typeface="Verdana"/>
                <a:cs typeface="Verdana"/>
              </a:rPr>
              <a:t>validate participation</a:t>
            </a:r>
            <a:r>
              <a:rPr i="1" spc="90" dirty="0">
                <a:latin typeface="Verdana"/>
                <a:cs typeface="Verdana"/>
              </a:rPr>
              <a:t> </a:t>
            </a:r>
            <a:r>
              <a:rPr i="1" spc="-5" dirty="0">
                <a:latin typeface="Verdana"/>
                <a:cs typeface="Verdana"/>
              </a:rPr>
              <a:t>numbers.</a:t>
            </a:r>
          </a:p>
          <a:p>
            <a:pPr marL="400050" indent="-285750">
              <a:lnSpc>
                <a:spcPts val="1430"/>
              </a:lnSpc>
              <a:buFont typeface="Arial"/>
              <a:buChar char="•"/>
              <a:tabLst>
                <a:tab pos="399415" algn="l"/>
                <a:tab pos="400050" algn="l"/>
              </a:tabLst>
            </a:pPr>
            <a:r>
              <a:rPr i="1" dirty="0">
                <a:latin typeface="Verdana"/>
                <a:cs typeface="Verdana"/>
              </a:rPr>
              <a:t>Dual </a:t>
            </a:r>
            <a:r>
              <a:rPr i="1" spc="-5" dirty="0">
                <a:latin typeface="Verdana"/>
                <a:cs typeface="Verdana"/>
              </a:rPr>
              <a:t>sign-off </a:t>
            </a:r>
            <a:r>
              <a:rPr i="1" dirty="0">
                <a:latin typeface="Verdana"/>
                <a:cs typeface="Verdana"/>
              </a:rPr>
              <a:t>to </a:t>
            </a:r>
            <a:r>
              <a:rPr i="1" spc="-5" dirty="0">
                <a:latin typeface="Verdana"/>
                <a:cs typeface="Verdana"/>
              </a:rPr>
              <a:t>confirm introduced numbers </a:t>
            </a:r>
            <a:r>
              <a:rPr i="1" dirty="0">
                <a:latin typeface="Verdana"/>
                <a:cs typeface="Verdana"/>
              </a:rPr>
              <a:t>and </a:t>
            </a:r>
            <a:r>
              <a:rPr i="1" spc="-5" dirty="0">
                <a:latin typeface="Verdana"/>
                <a:cs typeface="Verdana"/>
              </a:rPr>
              <a:t>bonus payments </a:t>
            </a:r>
            <a:r>
              <a:rPr i="1" dirty="0">
                <a:latin typeface="Verdana"/>
                <a:cs typeface="Verdana"/>
              </a:rPr>
              <a:t>to be </a:t>
            </a:r>
            <a:r>
              <a:rPr i="1" spc="-5" dirty="0">
                <a:latin typeface="Verdana"/>
                <a:cs typeface="Verdana"/>
              </a:rPr>
              <a:t>implemented on </a:t>
            </a:r>
            <a:r>
              <a:rPr i="1" dirty="0">
                <a:latin typeface="Verdana"/>
                <a:cs typeface="Verdana"/>
              </a:rPr>
              <a:t>a</a:t>
            </a:r>
            <a:r>
              <a:rPr i="1" spc="114" dirty="0">
                <a:latin typeface="Verdana"/>
                <a:cs typeface="Verdana"/>
              </a:rPr>
              <a:t> </a:t>
            </a:r>
            <a:r>
              <a:rPr i="1" spc="-5" dirty="0">
                <a:latin typeface="Verdana"/>
                <a:cs typeface="Verdana"/>
              </a:rPr>
              <a:t>monthly</a:t>
            </a:r>
          </a:p>
          <a:p>
            <a:pPr marL="400050">
              <a:lnSpc>
                <a:spcPts val="1415"/>
              </a:lnSpc>
              <a:spcBef>
                <a:spcPts val="50"/>
              </a:spcBef>
            </a:pPr>
            <a:r>
              <a:rPr i="1" spc="-5" dirty="0">
                <a:latin typeface="Verdana"/>
                <a:cs typeface="Verdana"/>
              </a:rPr>
              <a:t>basis</a:t>
            </a:r>
          </a:p>
          <a:p>
            <a:pPr marL="400050" indent="-285750">
              <a:lnSpc>
                <a:spcPts val="1415"/>
              </a:lnSpc>
              <a:buFont typeface="Arial"/>
              <a:buChar char="•"/>
              <a:tabLst>
                <a:tab pos="399415" algn="l"/>
                <a:tab pos="400050" algn="l"/>
              </a:tabLst>
            </a:pPr>
            <a:r>
              <a:rPr i="1" spc="-5" dirty="0">
                <a:latin typeface="Verdana"/>
                <a:cs typeface="Verdana"/>
              </a:rPr>
              <a:t>Validation of bonuses </a:t>
            </a:r>
            <a:r>
              <a:rPr i="1" dirty="0">
                <a:latin typeface="Verdana"/>
                <a:cs typeface="Verdana"/>
              </a:rPr>
              <a:t>to be </a:t>
            </a:r>
            <a:r>
              <a:rPr i="1" spc="-5" dirty="0">
                <a:latin typeface="Verdana"/>
                <a:cs typeface="Verdana"/>
              </a:rPr>
              <a:t>validated via weekly competition numbers </a:t>
            </a:r>
            <a:r>
              <a:rPr i="1" dirty="0">
                <a:latin typeface="Verdana"/>
                <a:cs typeface="Verdana"/>
              </a:rPr>
              <a:t>and </a:t>
            </a:r>
            <a:r>
              <a:rPr i="1" spc="-5" dirty="0">
                <a:latin typeface="Verdana"/>
                <a:cs typeface="Verdana"/>
              </a:rPr>
              <a:t>actual competition</a:t>
            </a:r>
            <a:r>
              <a:rPr i="1" spc="170" dirty="0">
                <a:latin typeface="Verdana"/>
                <a:cs typeface="Verdana"/>
              </a:rPr>
              <a:t> </a:t>
            </a:r>
            <a:r>
              <a:rPr i="1" spc="-5" dirty="0">
                <a:latin typeface="Verdana"/>
                <a:cs typeface="Verdana"/>
              </a:rPr>
              <a:t>revenue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56590" y="6363715"/>
            <a:ext cx="22123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Verdana"/>
                <a:cs typeface="Verdana"/>
              </a:rPr>
              <a:t>in monthly GTC </a:t>
            </a:r>
            <a:r>
              <a:rPr sz="1200" i="1" dirty="0">
                <a:latin typeface="Verdana"/>
                <a:cs typeface="Verdana"/>
              </a:rPr>
              <a:t>P&amp;L</a:t>
            </a:r>
            <a:r>
              <a:rPr sz="1200" i="1" spc="-4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reports.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19855" y="1267967"/>
            <a:ext cx="5312663" cy="15758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67594" y="1291054"/>
            <a:ext cx="5219700" cy="1483360"/>
          </a:xfrm>
          <a:custGeom>
            <a:avLst/>
            <a:gdLst/>
            <a:ahLst/>
            <a:cxnLst/>
            <a:rect l="l" t="t" r="r" b="b"/>
            <a:pathLst>
              <a:path w="5219700" h="1483360">
                <a:moveTo>
                  <a:pt x="0" y="0"/>
                </a:moveTo>
                <a:lnTo>
                  <a:pt x="4971972" y="0"/>
                </a:lnTo>
                <a:lnTo>
                  <a:pt x="5219205" y="247233"/>
                </a:lnTo>
                <a:lnTo>
                  <a:pt x="5219205" y="1483360"/>
                </a:lnTo>
                <a:lnTo>
                  <a:pt x="247233" y="1483360"/>
                </a:lnTo>
                <a:lnTo>
                  <a:pt x="0" y="123612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503602" y="6421628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98989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478202" y="6407584"/>
            <a:ext cx="154940" cy="23304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sz="1200" dirty="0">
                <a:solidFill>
                  <a:srgbClr val="898989"/>
                </a:solidFill>
                <a:latin typeface="Calibri"/>
                <a:cs typeface="Calibri"/>
              </a:rPr>
              <a:t>5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20040"/>
            <a:ext cx="8382000" cy="54356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59"/>
              </a:spcBef>
            </a:pPr>
            <a:r>
              <a:rPr sz="1800" dirty="0"/>
              <a:t>Racquet </a:t>
            </a:r>
            <a:r>
              <a:rPr sz="1800" spc="-5" dirty="0"/>
              <a:t>sale rewards </a:t>
            </a:r>
            <a:r>
              <a:rPr sz="1800" dirty="0"/>
              <a:t>- How </a:t>
            </a:r>
            <a:r>
              <a:rPr sz="1800" spc="-5" dirty="0"/>
              <a:t>will it</a:t>
            </a:r>
            <a:r>
              <a:rPr sz="1800" spc="-25" dirty="0"/>
              <a:t> </a:t>
            </a:r>
            <a:r>
              <a:rPr sz="1800" dirty="0"/>
              <a:t>work?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383540" y="959611"/>
            <a:ext cx="8178800" cy="193230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390"/>
              </a:lnSpc>
              <a:spcBef>
                <a:spcPts val="185"/>
              </a:spcBef>
            </a:pPr>
            <a:r>
              <a:rPr sz="1200" spc="-5" dirty="0">
                <a:latin typeface="Verdana"/>
                <a:cs typeface="Verdana"/>
              </a:rPr>
              <a:t>There is </a:t>
            </a:r>
            <a:r>
              <a:rPr sz="1200" dirty="0">
                <a:latin typeface="Verdana"/>
                <a:cs typeface="Verdana"/>
              </a:rPr>
              <a:t>an </a:t>
            </a:r>
            <a:r>
              <a:rPr sz="1200" spc="-5" dirty="0">
                <a:latin typeface="Verdana"/>
                <a:cs typeface="Verdana"/>
              </a:rPr>
              <a:t>opportunity </a:t>
            </a:r>
            <a:r>
              <a:rPr sz="1200" dirty="0">
                <a:latin typeface="Verdana"/>
                <a:cs typeface="Verdana"/>
              </a:rPr>
              <a:t>to </a:t>
            </a:r>
            <a:r>
              <a:rPr sz="1200" spc="-5" dirty="0">
                <a:latin typeface="Verdana"/>
                <a:cs typeface="Verdana"/>
              </a:rPr>
              <a:t>generate sales of our high margin racquets </a:t>
            </a:r>
            <a:r>
              <a:rPr sz="1200" dirty="0">
                <a:latin typeface="Verdana"/>
                <a:cs typeface="Verdana"/>
              </a:rPr>
              <a:t>that </a:t>
            </a:r>
            <a:r>
              <a:rPr sz="1200" spc="-5" dirty="0">
                <a:latin typeface="Verdana"/>
                <a:cs typeface="Verdana"/>
              </a:rPr>
              <a:t>will also </a:t>
            </a:r>
            <a:r>
              <a:rPr sz="1200" dirty="0">
                <a:latin typeface="Verdana"/>
                <a:cs typeface="Verdana"/>
              </a:rPr>
              <a:t>be </a:t>
            </a:r>
            <a:r>
              <a:rPr sz="1200" spc="-5" dirty="0">
                <a:latin typeface="Verdana"/>
                <a:cs typeface="Verdana"/>
              </a:rPr>
              <a:t>show cased via our  new pro-shop store </a:t>
            </a:r>
            <a:r>
              <a:rPr sz="1200" dirty="0">
                <a:latin typeface="Verdana"/>
                <a:cs typeface="Verdana"/>
              </a:rPr>
              <a:t>due to be </a:t>
            </a:r>
            <a:r>
              <a:rPr sz="1200" spc="-5" dirty="0">
                <a:latin typeface="Verdana"/>
                <a:cs typeface="Verdana"/>
              </a:rPr>
              <a:t>in place prior </a:t>
            </a:r>
            <a:r>
              <a:rPr sz="1200" dirty="0">
                <a:latin typeface="Verdana"/>
                <a:cs typeface="Verdana"/>
              </a:rPr>
              <a:t>to</a:t>
            </a:r>
            <a:r>
              <a:rPr sz="1200" spc="3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Christmas.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Verdana"/>
              <a:cs typeface="Verdana"/>
            </a:endParaRPr>
          </a:p>
          <a:p>
            <a:pPr marL="12700" marR="186690">
              <a:lnSpc>
                <a:spcPct val="105000"/>
              </a:lnSpc>
            </a:pPr>
            <a:r>
              <a:rPr sz="1200" spc="-5" dirty="0">
                <a:latin typeface="Verdana"/>
                <a:cs typeface="Verdana"/>
              </a:rPr>
              <a:t>Each week </a:t>
            </a:r>
            <a:r>
              <a:rPr sz="1200" dirty="0">
                <a:latin typeface="Verdana"/>
                <a:cs typeface="Verdana"/>
              </a:rPr>
              <a:t>at the </a:t>
            </a:r>
            <a:r>
              <a:rPr sz="1200" spc="-5" dirty="0">
                <a:latin typeface="Verdana"/>
                <a:cs typeface="Verdana"/>
              </a:rPr>
              <a:t>sales meeting it will </a:t>
            </a:r>
            <a:r>
              <a:rPr sz="1200" dirty="0">
                <a:latin typeface="Verdana"/>
                <a:cs typeface="Verdana"/>
              </a:rPr>
              <a:t>be the </a:t>
            </a:r>
            <a:r>
              <a:rPr sz="1200" spc="-5" dirty="0">
                <a:latin typeface="Verdana"/>
                <a:cs typeface="Verdana"/>
              </a:rPr>
              <a:t>responsibility of each coach </a:t>
            </a:r>
            <a:r>
              <a:rPr sz="1200" dirty="0">
                <a:latin typeface="Verdana"/>
                <a:cs typeface="Verdana"/>
              </a:rPr>
              <a:t>to </a:t>
            </a:r>
            <a:r>
              <a:rPr sz="1200" spc="-5" dirty="0">
                <a:latin typeface="Verdana"/>
                <a:cs typeface="Verdana"/>
              </a:rPr>
              <a:t>record their weekly sales in  </a:t>
            </a:r>
            <a:r>
              <a:rPr sz="1200" dirty="0">
                <a:latin typeface="Verdana"/>
                <a:cs typeface="Verdana"/>
              </a:rPr>
              <a:t>the </a:t>
            </a:r>
            <a:r>
              <a:rPr sz="1200" spc="-5" dirty="0">
                <a:latin typeface="Verdana"/>
                <a:cs typeface="Verdana"/>
              </a:rPr>
              <a:t>sales journal. This will </a:t>
            </a:r>
            <a:r>
              <a:rPr sz="1200" dirty="0">
                <a:latin typeface="Verdana"/>
                <a:cs typeface="Verdana"/>
              </a:rPr>
              <a:t>be </a:t>
            </a:r>
            <a:r>
              <a:rPr sz="1200" spc="-5" dirty="0">
                <a:latin typeface="Verdana"/>
                <a:cs typeface="Verdana"/>
              </a:rPr>
              <a:t>validated via another staff</a:t>
            </a:r>
            <a:r>
              <a:rPr sz="1200" spc="45" dirty="0">
                <a:latin typeface="Verdana"/>
                <a:cs typeface="Verdana"/>
              </a:rPr>
              <a:t> </a:t>
            </a:r>
            <a:r>
              <a:rPr sz="1200" spc="-30" dirty="0">
                <a:latin typeface="Verdana"/>
                <a:cs typeface="Verdana"/>
              </a:rPr>
              <a:t>member.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Verdana"/>
              <a:cs typeface="Verdana"/>
            </a:endParaRPr>
          </a:p>
          <a:p>
            <a:pPr marL="12700" marR="306705">
              <a:lnSpc>
                <a:spcPct val="105000"/>
              </a:lnSpc>
            </a:pPr>
            <a:r>
              <a:rPr sz="1200" spc="-10" dirty="0">
                <a:latin typeface="Verdana"/>
                <a:cs typeface="Verdana"/>
              </a:rPr>
              <a:t>Validation </a:t>
            </a:r>
            <a:r>
              <a:rPr sz="1200" spc="-5" dirty="0">
                <a:latin typeface="Verdana"/>
                <a:cs typeface="Verdana"/>
              </a:rPr>
              <a:t>will also </a:t>
            </a:r>
            <a:r>
              <a:rPr sz="1200" dirty="0">
                <a:latin typeface="Verdana"/>
                <a:cs typeface="Verdana"/>
              </a:rPr>
              <a:t>be </a:t>
            </a:r>
            <a:r>
              <a:rPr sz="1200" spc="-5" dirty="0">
                <a:latin typeface="Verdana"/>
                <a:cs typeface="Verdana"/>
              </a:rPr>
              <a:t>managed via monthly sales recorded in </a:t>
            </a:r>
            <a:r>
              <a:rPr sz="1200" dirty="0">
                <a:latin typeface="Verdana"/>
                <a:cs typeface="Verdana"/>
              </a:rPr>
              <a:t>P&amp;L and </a:t>
            </a:r>
            <a:r>
              <a:rPr sz="1200" spc="-5" dirty="0">
                <a:latin typeface="Verdana"/>
                <a:cs typeface="Verdana"/>
              </a:rPr>
              <a:t>verified via monthly committee  meetings.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500" b="1" spc="-5" dirty="0">
                <a:latin typeface="Verdana"/>
                <a:cs typeface="Verdana"/>
              </a:rPr>
              <a:t>Racquet Sales </a:t>
            </a:r>
            <a:r>
              <a:rPr sz="1500" b="1" dirty="0">
                <a:latin typeface="Verdana"/>
                <a:cs typeface="Verdana"/>
              </a:rPr>
              <a:t>Rewards</a:t>
            </a:r>
            <a:endParaRPr sz="15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23850" y="2994516"/>
          <a:ext cx="835660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b="1" spc="-5" dirty="0">
                          <a:latin typeface="Verdana"/>
                          <a:cs typeface="Verdana"/>
                        </a:rPr>
                        <a:t>Products (per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racquet)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b="1" spc="-5" dirty="0">
                          <a:latin typeface="Verdana"/>
                          <a:cs typeface="Verdana"/>
                        </a:rPr>
                        <a:t>Target Market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b="1" spc="-5" dirty="0">
                          <a:latin typeface="Verdana"/>
                          <a:cs typeface="Verdana"/>
                        </a:rPr>
                        <a:t>Reward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b="1" spc="-5" dirty="0">
                          <a:latin typeface="Verdana"/>
                          <a:cs typeface="Verdana"/>
                        </a:rPr>
                        <a:t>Racquets priced below $50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77190" indent="-286385">
                        <a:lnSpc>
                          <a:spcPct val="100000"/>
                        </a:lnSpc>
                        <a:spcBef>
                          <a:spcPts val="370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Hot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Shots and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junior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players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0%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91440">
                        <a:lnSpc>
                          <a:spcPts val="1415"/>
                        </a:lnSpc>
                        <a:spcBef>
                          <a:spcPts val="370"/>
                        </a:spcBef>
                      </a:pPr>
                      <a:r>
                        <a:rPr sz="1200" b="1" spc="-5" dirty="0">
                          <a:latin typeface="Verdana"/>
                          <a:cs typeface="Verdana"/>
                        </a:rPr>
                        <a:t>Junior Tennis Racquets</a:t>
                      </a:r>
                      <a:r>
                        <a:rPr sz="1200" b="1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above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ts val="1415"/>
                        </a:lnSpc>
                      </a:pPr>
                      <a:r>
                        <a:rPr sz="1200" b="1" spc="-5" dirty="0">
                          <a:latin typeface="Verdana"/>
                          <a:cs typeface="Verdana"/>
                        </a:rPr>
                        <a:t>$50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-</a:t>
                      </a:r>
                      <a:r>
                        <a:rPr sz="1200" b="1" spc="-5" dirty="0">
                          <a:latin typeface="Verdana"/>
                          <a:cs typeface="Verdana"/>
                        </a:rPr>
                        <a:t> $179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76555" marR="108585" indent="-285750">
                        <a:lnSpc>
                          <a:spcPts val="1390"/>
                        </a:lnSpc>
                        <a:spcBef>
                          <a:spcPts val="459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Junior players wanting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play more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and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make  tennis their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sport.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377190" indent="-286385">
                        <a:lnSpc>
                          <a:spcPts val="143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Social Adult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players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377190" indent="-286385">
                        <a:lnSpc>
                          <a:spcPts val="1430"/>
                        </a:lnSpc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Adult Competition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players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5841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10%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91440" marR="102235">
                        <a:lnSpc>
                          <a:spcPts val="1390"/>
                        </a:lnSpc>
                        <a:spcBef>
                          <a:spcPts val="459"/>
                        </a:spcBef>
                      </a:pPr>
                      <a:r>
                        <a:rPr sz="1200" b="1" spc="-5" dirty="0">
                          <a:latin typeface="Verdana"/>
                          <a:cs typeface="Verdana"/>
                        </a:rPr>
                        <a:t>Teenager/Adult Tennis  Racquets priced between $129</a:t>
                      </a:r>
                      <a:r>
                        <a:rPr sz="12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-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b="1" spc="-5" dirty="0">
                          <a:latin typeface="Verdana"/>
                          <a:cs typeface="Verdana"/>
                        </a:rPr>
                        <a:t>$350.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5841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76555" marR="150495" indent="-285750">
                        <a:lnSpc>
                          <a:spcPts val="1390"/>
                        </a:lnSpc>
                        <a:spcBef>
                          <a:spcPts val="459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200" spc="-20" dirty="0">
                          <a:latin typeface="Verdana"/>
                          <a:cs typeface="Verdana"/>
                        </a:rPr>
                        <a:t>Teenagers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looking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play comps,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JDS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events, 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and </a:t>
                      </a:r>
                      <a:r>
                        <a:rPr sz="1200" spc="-40" dirty="0">
                          <a:latin typeface="Verdana"/>
                          <a:cs typeface="Verdana"/>
                        </a:rPr>
                        <a:t>TA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sanctioned</a:t>
                      </a:r>
                      <a:r>
                        <a:rPr sz="1200" spc="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tournaments.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377190" indent="-286385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Adult Competition</a:t>
                      </a:r>
                      <a:r>
                        <a:rPr sz="1200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players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5841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10%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8478202" y="6407584"/>
            <a:ext cx="154940" cy="23304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sz="1200" dirty="0">
                <a:solidFill>
                  <a:srgbClr val="898989"/>
                </a:solidFill>
                <a:latin typeface="Calibri"/>
                <a:cs typeface="Calibri"/>
              </a:rPr>
              <a:t>6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20040"/>
            <a:ext cx="8382000" cy="54356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59"/>
              </a:spcBef>
            </a:pPr>
            <a:r>
              <a:rPr sz="1800" spc="-5" dirty="0"/>
              <a:t>Earning </a:t>
            </a:r>
            <a:r>
              <a:rPr sz="1800" dirty="0"/>
              <a:t>Potential</a:t>
            </a:r>
            <a:endParaRPr sz="18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06769" y="2813384"/>
          <a:ext cx="8394699" cy="23229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3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6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3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Verdana"/>
                          <a:cs typeface="Verdana"/>
                        </a:rPr>
                        <a:t>Reward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Verdana"/>
                          <a:cs typeface="Verdana"/>
                        </a:rPr>
                        <a:t>Details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Verdana"/>
                          <a:cs typeface="Verdana"/>
                        </a:rPr>
                        <a:t>Amount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latin typeface="Verdana"/>
                          <a:cs typeface="Verdana"/>
                        </a:rPr>
                        <a:t>Paid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9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spc="-35" dirty="0">
                          <a:latin typeface="Verdana"/>
                          <a:cs typeface="Verdana"/>
                        </a:rPr>
                        <a:t>Team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Monthly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Shares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June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2019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growth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between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7</a:t>
                      </a:r>
                      <a:r>
                        <a:rPr sz="12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staff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$62.00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Monthly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07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Competition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 Reward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106805">
                        <a:lnSpc>
                          <a:spcPts val="1420"/>
                        </a:lnSpc>
                        <a:spcBef>
                          <a:spcPts val="420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Has 10 players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who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have entered  competitions in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the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past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month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533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$75.00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Monthly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11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Racquet Sales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54305">
                        <a:lnSpc>
                          <a:spcPts val="1420"/>
                        </a:lnSpc>
                        <a:spcBef>
                          <a:spcPts val="409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Sells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4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adult tennis racquets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at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$200 per item  during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2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month.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$80.00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Monthly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872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0000FF"/>
                          </a:solidFill>
                          <a:latin typeface="Verdana"/>
                          <a:cs typeface="Verdana"/>
                        </a:rPr>
                        <a:t>On </a:t>
                      </a:r>
                      <a:r>
                        <a:rPr sz="1200" b="1" spc="-5" dirty="0">
                          <a:solidFill>
                            <a:srgbClr val="0000FF"/>
                          </a:solidFill>
                          <a:latin typeface="Verdana"/>
                          <a:cs typeface="Verdana"/>
                        </a:rPr>
                        <a:t>the above basis Brad could earn over $2,604 per annum </a:t>
                      </a:r>
                      <a:r>
                        <a:rPr sz="1200" b="1" dirty="0">
                          <a:solidFill>
                            <a:srgbClr val="0000FF"/>
                          </a:solidFill>
                          <a:latin typeface="Verdana"/>
                          <a:cs typeface="Verdana"/>
                        </a:rPr>
                        <a:t>in</a:t>
                      </a:r>
                      <a:r>
                        <a:rPr sz="1200" b="1" spc="60" dirty="0">
                          <a:solidFill>
                            <a:srgbClr val="0000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0000FF"/>
                          </a:solidFill>
                          <a:latin typeface="Verdana"/>
                          <a:cs typeface="Verdana"/>
                        </a:rPr>
                        <a:t>bonuses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83540" y="946403"/>
            <a:ext cx="8149590" cy="1750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Verdana"/>
                <a:cs typeface="Verdana"/>
              </a:rPr>
              <a:t>Scenario</a:t>
            </a:r>
            <a:endParaRPr sz="1400">
              <a:latin typeface="Verdana"/>
              <a:cs typeface="Verdana"/>
            </a:endParaRPr>
          </a:p>
          <a:p>
            <a:pPr marL="12700" marR="5080">
              <a:lnSpc>
                <a:spcPct val="105000"/>
              </a:lnSpc>
              <a:spcBef>
                <a:spcPts val="844"/>
              </a:spcBef>
            </a:pPr>
            <a:r>
              <a:rPr sz="1200" spc="-10" dirty="0">
                <a:latin typeface="Verdana"/>
                <a:cs typeface="Verdana"/>
              </a:rPr>
              <a:t>Brad </a:t>
            </a:r>
            <a:r>
              <a:rPr sz="1200" spc="-5" dirty="0">
                <a:latin typeface="Verdana"/>
                <a:cs typeface="Verdana"/>
              </a:rPr>
              <a:t>is one of our tennis coaches </a:t>
            </a:r>
            <a:r>
              <a:rPr sz="1200" dirty="0">
                <a:latin typeface="Verdana"/>
                <a:cs typeface="Verdana"/>
              </a:rPr>
              <a:t>and </a:t>
            </a:r>
            <a:r>
              <a:rPr sz="1200" spc="-5" dirty="0">
                <a:latin typeface="Verdana"/>
                <a:cs typeface="Verdana"/>
              </a:rPr>
              <a:t>looks after his clients by improving their tennis skills </a:t>
            </a:r>
            <a:r>
              <a:rPr sz="1200" dirty="0">
                <a:latin typeface="Verdana"/>
                <a:cs typeface="Verdana"/>
              </a:rPr>
              <a:t>and </a:t>
            </a:r>
            <a:r>
              <a:rPr sz="1200" spc="-5" dirty="0">
                <a:latin typeface="Verdana"/>
                <a:cs typeface="Verdana"/>
              </a:rPr>
              <a:t>building </a:t>
            </a:r>
            <a:r>
              <a:rPr sz="1200" dirty="0">
                <a:latin typeface="Verdana"/>
                <a:cs typeface="Verdana"/>
              </a:rPr>
              <a:t>a  </a:t>
            </a:r>
            <a:r>
              <a:rPr sz="1200" spc="-5" dirty="0">
                <a:latin typeface="Verdana"/>
                <a:cs typeface="Verdana"/>
              </a:rPr>
              <a:t>rapport. These clients see him </a:t>
            </a:r>
            <a:r>
              <a:rPr sz="1200" dirty="0">
                <a:latin typeface="Verdana"/>
                <a:cs typeface="Verdana"/>
              </a:rPr>
              <a:t>as the go to </a:t>
            </a:r>
            <a:r>
              <a:rPr sz="1200" spc="-5" dirty="0">
                <a:latin typeface="Verdana"/>
                <a:cs typeface="Verdana"/>
              </a:rPr>
              <a:t>person for all things</a:t>
            </a:r>
            <a:r>
              <a:rPr sz="1200" spc="4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tennis!</a:t>
            </a:r>
            <a:endParaRPr sz="1200">
              <a:latin typeface="Verdana"/>
              <a:cs typeface="Verdana"/>
            </a:endParaRPr>
          </a:p>
          <a:p>
            <a:pPr marL="12700" marR="283845" algn="just">
              <a:lnSpc>
                <a:spcPct val="100800"/>
              </a:lnSpc>
              <a:spcBef>
                <a:spcPts val="950"/>
              </a:spcBef>
            </a:pPr>
            <a:r>
              <a:rPr sz="1200" spc="-10" dirty="0">
                <a:latin typeface="Verdana"/>
                <a:cs typeface="Verdana"/>
              </a:rPr>
              <a:t>Brad </a:t>
            </a:r>
            <a:r>
              <a:rPr sz="1200" spc="-5" dirty="0">
                <a:latin typeface="Verdana"/>
                <a:cs typeface="Verdana"/>
              </a:rPr>
              <a:t>is rewarded </a:t>
            </a:r>
            <a:r>
              <a:rPr sz="1200" dirty="0">
                <a:latin typeface="Verdana"/>
                <a:cs typeface="Verdana"/>
              </a:rPr>
              <a:t>with </a:t>
            </a:r>
            <a:r>
              <a:rPr sz="1200" spc="-5" dirty="0">
                <a:latin typeface="Verdana"/>
                <a:cs typeface="Verdana"/>
              </a:rPr>
              <a:t>continuing </a:t>
            </a:r>
            <a:r>
              <a:rPr sz="1200" dirty="0">
                <a:latin typeface="Verdana"/>
                <a:cs typeface="Verdana"/>
              </a:rPr>
              <a:t>growth </a:t>
            </a:r>
            <a:r>
              <a:rPr sz="1200" spc="-5" dirty="0">
                <a:latin typeface="Verdana"/>
                <a:cs typeface="Verdana"/>
              </a:rPr>
              <a:t>in </a:t>
            </a:r>
            <a:r>
              <a:rPr sz="1200" dirty="0">
                <a:latin typeface="Verdana"/>
                <a:cs typeface="Verdana"/>
              </a:rPr>
              <a:t>the </a:t>
            </a:r>
            <a:r>
              <a:rPr sz="1200" spc="-15" dirty="0">
                <a:latin typeface="Verdana"/>
                <a:cs typeface="Verdana"/>
              </a:rPr>
              <a:t>GTC </a:t>
            </a:r>
            <a:r>
              <a:rPr sz="1200" spc="-5" dirty="0">
                <a:latin typeface="Verdana"/>
                <a:cs typeface="Verdana"/>
              </a:rPr>
              <a:t>business via great customer service, cross selling  competitions, </a:t>
            </a:r>
            <a:r>
              <a:rPr sz="1200" dirty="0">
                <a:latin typeface="Verdana"/>
                <a:cs typeface="Verdana"/>
              </a:rPr>
              <a:t>and </a:t>
            </a:r>
            <a:r>
              <a:rPr sz="1200" spc="-5" dirty="0">
                <a:latin typeface="Verdana"/>
                <a:cs typeface="Verdana"/>
              </a:rPr>
              <a:t>selling racquets </a:t>
            </a:r>
            <a:r>
              <a:rPr sz="1200" dirty="0">
                <a:latin typeface="Verdana"/>
                <a:cs typeface="Verdana"/>
              </a:rPr>
              <a:t>to </a:t>
            </a:r>
            <a:r>
              <a:rPr sz="1200" spc="-5" dirty="0">
                <a:latin typeface="Verdana"/>
                <a:cs typeface="Verdana"/>
              </a:rPr>
              <a:t>his clients. He also contributes </a:t>
            </a:r>
            <a:r>
              <a:rPr sz="1200" dirty="0">
                <a:latin typeface="Verdana"/>
                <a:cs typeface="Verdana"/>
              </a:rPr>
              <a:t>to </a:t>
            </a:r>
            <a:r>
              <a:rPr sz="1200" spc="-5" dirty="0">
                <a:latin typeface="Verdana"/>
                <a:cs typeface="Verdana"/>
              </a:rPr>
              <a:t>sales meetings </a:t>
            </a:r>
            <a:r>
              <a:rPr sz="1200" dirty="0">
                <a:latin typeface="Verdana"/>
                <a:cs typeface="Verdana"/>
              </a:rPr>
              <a:t>and </a:t>
            </a:r>
            <a:r>
              <a:rPr sz="1200" spc="-5" dirty="0">
                <a:latin typeface="Verdana"/>
                <a:cs typeface="Verdana"/>
              </a:rPr>
              <a:t>suggesting  how </a:t>
            </a:r>
            <a:r>
              <a:rPr sz="1200" dirty="0">
                <a:latin typeface="Verdana"/>
                <a:cs typeface="Verdana"/>
              </a:rPr>
              <a:t>to </a:t>
            </a:r>
            <a:r>
              <a:rPr sz="1200" spc="-10" dirty="0">
                <a:latin typeface="Verdana"/>
                <a:cs typeface="Verdana"/>
              </a:rPr>
              <a:t>improve </a:t>
            </a:r>
            <a:r>
              <a:rPr sz="1200" spc="-5" dirty="0">
                <a:latin typeface="Verdana"/>
                <a:cs typeface="Verdana"/>
              </a:rPr>
              <a:t>his business by sharing this </a:t>
            </a:r>
            <a:r>
              <a:rPr sz="1200" dirty="0">
                <a:latin typeface="Verdana"/>
                <a:cs typeface="Verdana"/>
              </a:rPr>
              <a:t>with </a:t>
            </a:r>
            <a:r>
              <a:rPr sz="1200" spc="-5" dirty="0">
                <a:latin typeface="Verdana"/>
                <a:cs typeface="Verdana"/>
              </a:rPr>
              <a:t>colleagues on weekly sales</a:t>
            </a:r>
            <a:r>
              <a:rPr sz="1200" spc="114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meetings.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sz="1400" b="1" spc="-5" dirty="0">
                <a:latin typeface="Verdana"/>
                <a:cs typeface="Verdana"/>
              </a:rPr>
              <a:t>How would Brad be</a:t>
            </a:r>
            <a:r>
              <a:rPr sz="1400" b="1" spc="-20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rewarded?</a:t>
            </a:r>
            <a:endParaRPr sz="1400">
              <a:latin typeface="Verdana"/>
              <a:cs typeface="Verdan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98450" y="5576846"/>
          <a:ext cx="8394699" cy="5041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3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6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11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Sponsorship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Any sponsorship sourced by</a:t>
                      </a:r>
                      <a:r>
                        <a:rPr sz="120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" dirty="0">
                          <a:latin typeface="Verdana"/>
                          <a:cs typeface="Verdana"/>
                        </a:rPr>
                        <a:t>staff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10%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5" dirty="0">
                          <a:latin typeface="Verdana"/>
                          <a:cs typeface="Verdana"/>
                        </a:rPr>
                        <a:t>Monthly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91859" y="5305044"/>
            <a:ext cx="185991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Verdana"/>
                <a:cs typeface="Verdana"/>
              </a:rPr>
              <a:t>Additional</a:t>
            </a:r>
            <a:r>
              <a:rPr sz="1400" b="1" spc="-65" dirty="0">
                <a:latin typeface="Verdana"/>
                <a:cs typeface="Verdana"/>
              </a:rPr>
              <a:t> </a:t>
            </a:r>
            <a:r>
              <a:rPr sz="1400" b="1" dirty="0">
                <a:latin typeface="Verdana"/>
                <a:cs typeface="Verdana"/>
              </a:rPr>
              <a:t>Income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1180</Words>
  <Application>Microsoft Macintosh PowerPoint</Application>
  <PresentationFormat>On-screen Show (4:3)</PresentationFormat>
  <Paragraphs>163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Office Theme</vt:lpstr>
      <vt:lpstr>GTC Staff  Incentive Program</vt:lpstr>
      <vt:lpstr>PowerPoint Presentation</vt:lpstr>
      <vt:lpstr>Team Monthly Reward – Term Rewards</vt:lpstr>
      <vt:lpstr>Competition Rewards - How will it work?</vt:lpstr>
      <vt:lpstr>Racquet sale rewards - How will it work?</vt:lpstr>
      <vt:lpstr>Earning Potential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GTC Staff  Incentive Program</dc:title>
  <cp:lastModifiedBy>Tony Haworth</cp:lastModifiedBy>
  <cp:revision>1</cp:revision>
  <dcterms:created xsi:type="dcterms:W3CDTF">2019-10-24T09:07:25Z</dcterms:created>
  <dcterms:modified xsi:type="dcterms:W3CDTF">2019-10-24T09:11:48Z</dcterms:modified>
</cp:coreProperties>
</file>