
<file path=[Content_Types].xml><?xml version="1.0" encoding="utf-8"?>
<Types xmlns="http://schemas.openxmlformats.org/package/2006/content-types">
  <Default Extension="jpg" ContentType="image/jp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9" r:id="rId4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97"/>
  </p:normalViewPr>
  <p:slideViewPr>
    <p:cSldViewPr>
      <p:cViewPr varScale="1">
        <p:scale>
          <a:sx n="108" d="100"/>
          <a:sy n="108" d="100"/>
        </p:scale>
        <p:origin x="1760" y="1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10/24/19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98989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10/24/19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98989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10/24/19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98989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10/24/19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98989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10/24/19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98989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629376" y="2902203"/>
            <a:ext cx="3885247" cy="8731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1" i="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69240" y="2806700"/>
            <a:ext cx="8422640" cy="35737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10/24/19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478202" y="6428920"/>
            <a:ext cx="153670" cy="2114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898989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629376" y="2902203"/>
            <a:ext cx="5295424" cy="455253"/>
          </a:xfrm>
          <a:prstGeom prst="rect">
            <a:avLst/>
          </a:prstGeom>
        </p:spPr>
        <p:txBody>
          <a:bodyPr vert="horz" wrap="square" lIns="0" tIns="31750" rIns="0" bIns="0" rtlCol="0">
            <a:spAutoFit/>
          </a:bodyPr>
          <a:lstStyle/>
          <a:p>
            <a:pPr marL="70485" marR="5080" indent="-58419" algn="ctr">
              <a:lnSpc>
                <a:spcPts val="3310"/>
              </a:lnSpc>
              <a:spcBef>
                <a:spcPts val="250"/>
              </a:spcBef>
            </a:pPr>
            <a:r>
              <a:rPr lang="en-AU" dirty="0"/>
              <a:t>Competition Products</a:t>
            </a:r>
            <a:endParaRPr spc="-5" dirty="0"/>
          </a:p>
        </p:txBody>
      </p:sp>
      <p:sp>
        <p:nvSpPr>
          <p:cNvPr id="4" name="object 4"/>
          <p:cNvSpPr/>
          <p:nvPr/>
        </p:nvSpPr>
        <p:spPr>
          <a:xfrm>
            <a:off x="1402825" y="2491171"/>
            <a:ext cx="1466850" cy="16764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6800173" y="328676"/>
            <a:ext cx="129794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Calibri"/>
                <a:cs typeface="Calibri"/>
              </a:rPr>
              <a:t>October</a:t>
            </a:r>
            <a:r>
              <a:rPr sz="1800" spc="-7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2019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dirty="0"/>
              <a:t>1</a:t>
            </a:fld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1365151"/>
              </p:ext>
            </p:extLst>
          </p:nvPr>
        </p:nvGraphicFramePr>
        <p:xfrm>
          <a:off x="225742" y="2785792"/>
          <a:ext cx="8458200" cy="318475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840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741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71808">
                <a:tc>
                  <a:txBody>
                    <a:bodyPr/>
                    <a:lstStyle/>
                    <a:p>
                      <a:pPr marL="90805" marR="440055">
                        <a:lnSpc>
                          <a:spcPct val="103099"/>
                        </a:lnSpc>
                        <a:spcBef>
                          <a:spcPts val="310"/>
                        </a:spcBef>
                      </a:pPr>
                      <a:r>
                        <a:rPr lang="en-AU" sz="1300" b="1" dirty="0">
                          <a:latin typeface="Verdana"/>
                          <a:cs typeface="Verdana"/>
                        </a:rPr>
                        <a:t>Why I ask for the numbers?</a:t>
                      </a:r>
                      <a:endParaRPr sz="1300" b="1" dirty="0">
                        <a:latin typeface="Verdana"/>
                        <a:cs typeface="Verdana"/>
                      </a:endParaRPr>
                    </a:p>
                  </a:txBody>
                  <a:tcPr marL="0" marR="0" marT="3937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53975">
                      <a:solidFill>
                        <a:srgbClr val="FFFFFF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376555" marR="107314" indent="-285750">
                        <a:lnSpc>
                          <a:spcPct val="103099"/>
                        </a:lnSpc>
                        <a:spcBef>
                          <a:spcPts val="310"/>
                        </a:spcBef>
                        <a:buFont typeface="Arial"/>
                        <a:buChar char="•"/>
                        <a:tabLst>
                          <a:tab pos="376555" algn="l"/>
                          <a:tab pos="377190" algn="l"/>
                        </a:tabLst>
                      </a:pPr>
                      <a:r>
                        <a:rPr lang="en-AU" sz="1300" dirty="0">
                          <a:latin typeface="Verdana"/>
                          <a:cs typeface="Verdana"/>
                        </a:rPr>
                        <a:t>It allows us to track how we are progressing </a:t>
                      </a:r>
                    </a:p>
                    <a:p>
                      <a:pPr marL="376555" marR="107314" indent="-285750">
                        <a:lnSpc>
                          <a:spcPct val="103099"/>
                        </a:lnSpc>
                        <a:spcBef>
                          <a:spcPts val="310"/>
                        </a:spcBef>
                        <a:buFont typeface="Arial"/>
                        <a:buChar char="•"/>
                        <a:tabLst>
                          <a:tab pos="376555" algn="l"/>
                          <a:tab pos="377190" algn="l"/>
                        </a:tabLst>
                      </a:pPr>
                      <a:r>
                        <a:rPr lang="en-AU" sz="1300" dirty="0">
                          <a:latin typeface="Verdana"/>
                          <a:cs typeface="Verdana"/>
                        </a:rPr>
                        <a:t>Provides insights for the Committee and Tennis NSW</a:t>
                      </a:r>
                    </a:p>
                    <a:p>
                      <a:pPr marL="376555" marR="107314" indent="-285750">
                        <a:lnSpc>
                          <a:spcPct val="103099"/>
                        </a:lnSpc>
                        <a:spcBef>
                          <a:spcPts val="310"/>
                        </a:spcBef>
                        <a:buFont typeface="Arial"/>
                        <a:buChar char="•"/>
                        <a:tabLst>
                          <a:tab pos="376555" algn="l"/>
                          <a:tab pos="377190" algn="l"/>
                        </a:tabLst>
                      </a:pPr>
                      <a:r>
                        <a:rPr lang="en-AU" sz="1300" dirty="0">
                          <a:latin typeface="Verdana"/>
                          <a:cs typeface="Verdana"/>
                        </a:rPr>
                        <a:t>We can change or make decisions, such as putting in place Bonny to co-ordinate and become accountable for growth.</a:t>
                      </a:r>
                    </a:p>
                    <a:p>
                      <a:pPr marL="90805" marR="107314" indent="0">
                        <a:lnSpc>
                          <a:spcPct val="103099"/>
                        </a:lnSpc>
                        <a:spcBef>
                          <a:spcPts val="310"/>
                        </a:spcBef>
                        <a:buFont typeface="Arial"/>
                        <a:buNone/>
                        <a:tabLst>
                          <a:tab pos="376555" algn="l"/>
                          <a:tab pos="377190" algn="l"/>
                        </a:tabLst>
                      </a:pPr>
                      <a:endParaRPr sz="1300" dirty="0">
                        <a:latin typeface="Verdana"/>
                        <a:cs typeface="Verdana"/>
                      </a:endParaRPr>
                    </a:p>
                  </a:txBody>
                  <a:tcPr marL="0" marR="0" marT="39370" marB="0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53975">
                      <a:solidFill>
                        <a:srgbClr val="FFFFFF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9887072"/>
                  </a:ext>
                </a:extLst>
              </a:tr>
              <a:tr h="2027464">
                <a:tc>
                  <a:txBody>
                    <a:bodyPr/>
                    <a:lstStyle/>
                    <a:p>
                      <a:pPr marL="90805" marR="440055">
                        <a:lnSpc>
                          <a:spcPct val="103099"/>
                        </a:lnSpc>
                        <a:spcBef>
                          <a:spcPts val="310"/>
                        </a:spcBef>
                      </a:pPr>
                      <a:r>
                        <a:rPr lang="en-AU" sz="1300" b="1" spc="-5" dirty="0">
                          <a:latin typeface="Verdana"/>
                          <a:cs typeface="Verdana"/>
                        </a:rPr>
                        <a:t>What the numbers tell us?</a:t>
                      </a:r>
                      <a:endParaRPr sz="1300" dirty="0">
                        <a:latin typeface="Verdana"/>
                        <a:cs typeface="Verdana"/>
                      </a:endParaRPr>
                    </a:p>
                  </a:txBody>
                  <a:tcPr marL="0" marR="0" marT="3937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539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3975">
                      <a:solidFill>
                        <a:srgbClr val="FFFFFF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376555" marR="107314" indent="-285750">
                        <a:lnSpc>
                          <a:spcPct val="103099"/>
                        </a:lnSpc>
                        <a:spcBef>
                          <a:spcPts val="310"/>
                        </a:spcBef>
                        <a:buFont typeface="Arial"/>
                        <a:buChar char="•"/>
                        <a:tabLst>
                          <a:tab pos="376555" algn="l"/>
                          <a:tab pos="377190" algn="l"/>
                        </a:tabLst>
                      </a:pPr>
                      <a:r>
                        <a:rPr lang="en-AU" sz="1300" spc="-10" dirty="0">
                          <a:latin typeface="Verdana"/>
                          <a:cs typeface="Verdana"/>
                        </a:rPr>
                        <a:t>We have a growing membership but not resonating in competition growth</a:t>
                      </a:r>
                    </a:p>
                    <a:p>
                      <a:pPr marL="376555" marR="107314" indent="-285750">
                        <a:lnSpc>
                          <a:spcPct val="103099"/>
                        </a:lnSpc>
                        <a:spcBef>
                          <a:spcPts val="310"/>
                        </a:spcBef>
                        <a:buFont typeface="Arial"/>
                        <a:buChar char="•"/>
                        <a:tabLst>
                          <a:tab pos="376555" algn="l"/>
                          <a:tab pos="377190" algn="l"/>
                        </a:tabLst>
                      </a:pPr>
                      <a:r>
                        <a:rPr lang="en-AU" sz="1300" spc="-10" dirty="0">
                          <a:latin typeface="Verdana"/>
                          <a:cs typeface="Verdana"/>
                        </a:rPr>
                        <a:t>We have good products and offer a mix of structured competitions and social play</a:t>
                      </a:r>
                    </a:p>
                    <a:p>
                      <a:pPr marL="376555" marR="107314" indent="-285750">
                        <a:lnSpc>
                          <a:spcPct val="103099"/>
                        </a:lnSpc>
                        <a:spcBef>
                          <a:spcPts val="310"/>
                        </a:spcBef>
                        <a:buFont typeface="Arial"/>
                        <a:buChar char="•"/>
                        <a:tabLst>
                          <a:tab pos="376555" algn="l"/>
                          <a:tab pos="377190" algn="l"/>
                        </a:tabLst>
                      </a:pPr>
                      <a:r>
                        <a:rPr lang="en-AU" sz="1300" spc="-10" dirty="0">
                          <a:latin typeface="Verdana"/>
                          <a:cs typeface="Verdana"/>
                        </a:rPr>
                        <a:t>How can we grow these competitions and what should our target audience for each competition be?</a:t>
                      </a:r>
                    </a:p>
                    <a:p>
                      <a:pPr marL="376555" marR="107314" indent="-285750">
                        <a:lnSpc>
                          <a:spcPct val="103099"/>
                        </a:lnSpc>
                        <a:spcBef>
                          <a:spcPts val="310"/>
                        </a:spcBef>
                        <a:buFont typeface="Arial"/>
                        <a:buChar char="•"/>
                        <a:tabLst>
                          <a:tab pos="376555" algn="l"/>
                          <a:tab pos="377190" algn="l"/>
                        </a:tabLst>
                      </a:pPr>
                      <a:r>
                        <a:rPr lang="en-AU" sz="1300" spc="-10" dirty="0">
                          <a:latin typeface="Verdana"/>
                          <a:cs typeface="Verdana"/>
                        </a:rPr>
                        <a:t>We need to think outside the box and be a point of differentiation to other tennis club competitions during the same times.</a:t>
                      </a:r>
                      <a:endParaRPr sz="1300" dirty="0">
                        <a:latin typeface="Verdana"/>
                        <a:cs typeface="Verdana"/>
                      </a:endParaRPr>
                    </a:p>
                  </a:txBody>
                  <a:tcPr marL="0" marR="0" marT="3937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539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3975">
                      <a:solidFill>
                        <a:srgbClr val="FFFFFF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" name="object 3"/>
          <p:cNvSpPr txBox="1"/>
          <p:nvPr/>
        </p:nvSpPr>
        <p:spPr>
          <a:xfrm>
            <a:off x="304800" y="320040"/>
            <a:ext cx="8382000" cy="323164"/>
          </a:xfrm>
          <a:prstGeom prst="rect">
            <a:avLst/>
          </a:prstGeom>
          <a:ln w="19050">
            <a:solidFill>
              <a:srgbClr val="000000"/>
            </a:solidFill>
          </a:ln>
        </p:spPr>
        <p:txBody>
          <a:bodyPr vert="horz" wrap="square" lIns="0" tIns="45719" rIns="0" bIns="0" rtlCol="0">
            <a:spAutoFit/>
          </a:bodyPr>
          <a:lstStyle/>
          <a:p>
            <a:pPr marL="90805">
              <a:lnSpc>
                <a:spcPct val="100000"/>
              </a:lnSpc>
              <a:spcBef>
                <a:spcPts val="359"/>
              </a:spcBef>
            </a:pPr>
            <a:r>
              <a:rPr lang="en-AU" sz="1800" b="1" spc="-5" dirty="0">
                <a:latin typeface="Verdana"/>
                <a:cs typeface="Verdana"/>
              </a:rPr>
              <a:t>Why I ask for the numbers</a:t>
            </a:r>
            <a:r>
              <a:rPr sz="1800" b="1" dirty="0">
                <a:latin typeface="Verdana"/>
                <a:cs typeface="Verdana"/>
              </a:rPr>
              <a:t>?</a:t>
            </a:r>
            <a:endParaRPr sz="1800" dirty="0">
              <a:latin typeface="Verdana"/>
              <a:cs typeface="Verdan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304800" y="5759220"/>
            <a:ext cx="775854" cy="74120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dirty="0"/>
              <a:t>2</a:t>
            </a:fld>
            <a:endParaRPr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AF4A59D6-E2D4-1D4A-A835-C384A7FE8A7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2122389"/>
              </p:ext>
            </p:extLst>
          </p:nvPr>
        </p:nvGraphicFramePr>
        <p:xfrm>
          <a:off x="304800" y="838200"/>
          <a:ext cx="8379143" cy="175259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524390">
                  <a:extLst>
                    <a:ext uri="{9D8B030D-6E8A-4147-A177-3AD203B41FA5}">
                      <a16:colId xmlns:a16="http://schemas.microsoft.com/office/drawing/2014/main" val="3141130724"/>
                    </a:ext>
                  </a:extLst>
                </a:gridCol>
                <a:gridCol w="1325008">
                  <a:extLst>
                    <a:ext uri="{9D8B030D-6E8A-4147-A177-3AD203B41FA5}">
                      <a16:colId xmlns:a16="http://schemas.microsoft.com/office/drawing/2014/main" val="2831463255"/>
                    </a:ext>
                  </a:extLst>
                </a:gridCol>
                <a:gridCol w="1325008">
                  <a:extLst>
                    <a:ext uri="{9D8B030D-6E8A-4147-A177-3AD203B41FA5}">
                      <a16:colId xmlns:a16="http://schemas.microsoft.com/office/drawing/2014/main" val="2914587087"/>
                    </a:ext>
                  </a:extLst>
                </a:gridCol>
                <a:gridCol w="1204737">
                  <a:extLst>
                    <a:ext uri="{9D8B030D-6E8A-4147-A177-3AD203B41FA5}">
                      <a16:colId xmlns:a16="http://schemas.microsoft.com/office/drawing/2014/main" val="2289993248"/>
                    </a:ext>
                  </a:extLst>
                </a:gridCol>
              </a:tblGrid>
              <a:tr h="25037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05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Average</a:t>
                      </a:r>
                      <a:endParaRPr lang="en-AU" sz="12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05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T1</a:t>
                      </a:r>
                      <a:endParaRPr lang="en-AU" sz="12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05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T2</a:t>
                      </a:r>
                      <a:endParaRPr lang="en-AU" sz="12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05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T3</a:t>
                      </a:r>
                      <a:endParaRPr lang="en-AU" sz="12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4077993960"/>
                  </a:ext>
                </a:extLst>
              </a:tr>
              <a:tr h="25037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05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Monday Night Ladies – Div. 1 &amp; 2</a:t>
                      </a:r>
                      <a:endParaRPr lang="en-AU" sz="12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05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</a:t>
                      </a:r>
                      <a:endParaRPr lang="en-AU" sz="12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05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  <a:endParaRPr lang="en-AU" sz="12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05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  <a:endParaRPr lang="en-AU" sz="12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003484895"/>
                  </a:ext>
                </a:extLst>
              </a:tr>
              <a:tr h="25037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05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Tuesday Night Mixed – Div. 1 &amp; 2</a:t>
                      </a:r>
                      <a:endParaRPr lang="en-AU" sz="12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05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23</a:t>
                      </a:r>
                      <a:endParaRPr lang="en-AU" sz="12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05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18</a:t>
                      </a:r>
                      <a:endParaRPr lang="en-AU" sz="12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05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17</a:t>
                      </a:r>
                      <a:endParaRPr lang="en-AU" sz="12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190728442"/>
                  </a:ext>
                </a:extLst>
              </a:tr>
              <a:tr h="25037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05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Wednesday Ladies Midweek </a:t>
                      </a:r>
                      <a:endParaRPr lang="en-AU" sz="12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05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</a:t>
                      </a:r>
                      <a:endParaRPr lang="en-AU" sz="12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05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43</a:t>
                      </a:r>
                      <a:endParaRPr lang="en-AU" sz="12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05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23</a:t>
                      </a:r>
                      <a:endParaRPr lang="en-AU" sz="12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565249539"/>
                  </a:ext>
                </a:extLst>
              </a:tr>
              <a:tr h="25037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05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Thursday Mixed Night – Div. 1 &amp; 2</a:t>
                      </a:r>
                      <a:endParaRPr lang="en-AU" sz="12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05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14</a:t>
                      </a:r>
                      <a:endParaRPr lang="en-AU" sz="12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05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14</a:t>
                      </a:r>
                      <a:endParaRPr lang="en-AU" sz="12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05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15</a:t>
                      </a:r>
                      <a:endParaRPr lang="en-AU" sz="12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466862251"/>
                  </a:ext>
                </a:extLst>
              </a:tr>
              <a:tr h="25037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05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Friday Junior Night</a:t>
                      </a:r>
                      <a:endParaRPr lang="en-AU" sz="12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05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</a:t>
                      </a:r>
                      <a:endParaRPr lang="en-AU" sz="12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05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14</a:t>
                      </a:r>
                      <a:endParaRPr lang="en-AU" sz="12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05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14</a:t>
                      </a:r>
                      <a:endParaRPr lang="en-AU" sz="12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805119751"/>
                  </a:ext>
                </a:extLst>
              </a:tr>
              <a:tr h="25037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05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Saturday Super Series &amp; Social</a:t>
                      </a:r>
                      <a:endParaRPr lang="en-AU" sz="12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05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</a:t>
                      </a:r>
                      <a:endParaRPr lang="en-AU" sz="12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05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22</a:t>
                      </a:r>
                      <a:endParaRPr lang="en-AU" sz="12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05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25</a:t>
                      </a:r>
                      <a:endParaRPr lang="en-AU" sz="12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75823184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304800" y="320040"/>
            <a:ext cx="8382000" cy="323164"/>
          </a:xfrm>
          <a:prstGeom prst="rect">
            <a:avLst/>
          </a:prstGeom>
          <a:ln w="19050">
            <a:solidFill>
              <a:srgbClr val="000000"/>
            </a:solidFill>
          </a:ln>
        </p:spPr>
        <p:txBody>
          <a:bodyPr vert="horz" wrap="square" lIns="0" tIns="45719" rIns="0" bIns="0" rtlCol="0">
            <a:spAutoFit/>
          </a:bodyPr>
          <a:lstStyle/>
          <a:p>
            <a:pPr marL="90805">
              <a:lnSpc>
                <a:spcPct val="100000"/>
              </a:lnSpc>
              <a:spcBef>
                <a:spcPts val="359"/>
              </a:spcBef>
            </a:pPr>
            <a:r>
              <a:rPr lang="en-AU" sz="1800" b="1" spc="-5" dirty="0">
                <a:latin typeface="Verdana"/>
                <a:cs typeface="Verdana"/>
              </a:rPr>
              <a:t>We need to cross-sell and improve our products – How?</a:t>
            </a:r>
            <a:endParaRPr sz="1800" dirty="0">
              <a:latin typeface="Verdana"/>
              <a:cs typeface="Verdan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304800" y="5759220"/>
            <a:ext cx="775854" cy="74120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dirty="0"/>
              <a:t>3</a:t>
            </a:fld>
            <a:endParaRPr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1E45040A-BBAE-074C-B7F5-989578E3660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0622985"/>
              </p:ext>
            </p:extLst>
          </p:nvPr>
        </p:nvGraphicFramePr>
        <p:xfrm>
          <a:off x="304800" y="838200"/>
          <a:ext cx="8382000" cy="55786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0600">
                  <a:extLst>
                    <a:ext uri="{9D8B030D-6E8A-4147-A177-3AD203B41FA5}">
                      <a16:colId xmlns:a16="http://schemas.microsoft.com/office/drawing/2014/main" val="1944095284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3997600673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1199556886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1484350051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415181062"/>
                    </a:ext>
                  </a:extLst>
                </a:gridCol>
                <a:gridCol w="952500">
                  <a:extLst>
                    <a:ext uri="{9D8B030D-6E8A-4147-A177-3AD203B41FA5}">
                      <a16:colId xmlns:a16="http://schemas.microsoft.com/office/drawing/2014/main" val="401121323"/>
                    </a:ext>
                  </a:extLst>
                </a:gridCol>
                <a:gridCol w="1047750">
                  <a:extLst>
                    <a:ext uri="{9D8B030D-6E8A-4147-A177-3AD203B41FA5}">
                      <a16:colId xmlns:a16="http://schemas.microsoft.com/office/drawing/2014/main" val="429884584"/>
                    </a:ext>
                  </a:extLst>
                </a:gridCol>
                <a:gridCol w="1047750">
                  <a:extLst>
                    <a:ext uri="{9D8B030D-6E8A-4147-A177-3AD203B41FA5}">
                      <a16:colId xmlns:a16="http://schemas.microsoft.com/office/drawing/2014/main" val="266999736"/>
                    </a:ext>
                  </a:extLst>
                </a:gridCol>
              </a:tblGrid>
              <a:tr h="357941"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Monday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Tuesday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Wednesday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Thursday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Friday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Saturday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Sunday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0420183"/>
                  </a:ext>
                </a:extLst>
              </a:tr>
              <a:tr h="573687">
                <a:tc>
                  <a:txBody>
                    <a:bodyPr/>
                    <a:lstStyle/>
                    <a:p>
                      <a:pPr algn="l"/>
                      <a:r>
                        <a:rPr lang="en-US" sz="1200" b="1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Products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Monday Night Ladies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Tuesday Night Mixed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Ladies Mid-week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Thursday Night Mixed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Friday Match Play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CC Super Series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Sunday Social Afternoon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2322242"/>
                  </a:ext>
                </a:extLst>
              </a:tr>
              <a:tr h="1117953">
                <a:tc>
                  <a:txBody>
                    <a:bodyPr/>
                    <a:lstStyle/>
                    <a:p>
                      <a:pPr algn="l"/>
                      <a:r>
                        <a:rPr lang="en-US" sz="1200" b="1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Target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Adult Ladies all levels of play 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Adult Mixed, Div. 1 &amp; 2 strength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Adult Ladies Div. 1 &amp; 2 strength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Adult Mixed, Div. 1 &amp; 2 strength</a:t>
                      </a:r>
                    </a:p>
                    <a:p>
                      <a:pPr algn="ctr"/>
                      <a:endParaRPr lang="en-US" sz="11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Juniors ready for match paly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UTR 9+ </a:t>
                      </a:r>
                      <a:r>
                        <a:rPr lang="en-US" sz="10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(Div.1) </a:t>
                      </a:r>
                      <a:r>
                        <a:rPr lang="en-US" sz="1000" b="1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UTR 5-8</a:t>
                      </a:r>
                      <a:r>
                        <a:rPr lang="en-US" sz="10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(Div. 2), </a:t>
                      </a:r>
                      <a:r>
                        <a:rPr lang="en-US" sz="1000" b="1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UTR 2-4 </a:t>
                      </a:r>
                      <a:r>
                        <a:rPr lang="en-US" sz="10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(Div. 2b), </a:t>
                      </a:r>
                      <a:r>
                        <a:rPr lang="en-US" sz="1000" b="1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10-14 years </a:t>
                      </a:r>
                      <a:r>
                        <a:rPr lang="en-US" sz="10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(Div. 3)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Fun &amp; Social players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2439900"/>
                  </a:ext>
                </a:extLst>
              </a:tr>
              <a:tr h="357941">
                <a:tc>
                  <a:txBody>
                    <a:bodyPr/>
                    <a:lstStyle/>
                    <a:p>
                      <a:pPr algn="l"/>
                      <a:r>
                        <a:rPr lang="en-US" sz="1200" b="1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UTR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2-4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3-6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3-6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3-6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TBA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3+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N/A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1775351"/>
                  </a:ext>
                </a:extLst>
              </a:tr>
              <a:tr h="411878">
                <a:tc>
                  <a:txBody>
                    <a:bodyPr/>
                    <a:lstStyle/>
                    <a:p>
                      <a:pPr algn="l"/>
                      <a:r>
                        <a:rPr lang="en-US" sz="1200" b="1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Cost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$12.50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$12.50</a:t>
                      </a:r>
                    </a:p>
                    <a:p>
                      <a:pPr algn="ctr"/>
                      <a:endParaRPr lang="en-US" sz="11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?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$12.50</a:t>
                      </a:r>
                    </a:p>
                    <a:p>
                      <a:pPr algn="ctr"/>
                      <a:endParaRPr lang="en-US" sz="11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?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$15-$30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$10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6295577"/>
                  </a:ext>
                </a:extLst>
              </a:tr>
              <a:tr h="411878">
                <a:tc>
                  <a:txBody>
                    <a:bodyPr/>
                    <a:lstStyle/>
                    <a:p>
                      <a:pPr algn="l"/>
                      <a:r>
                        <a:rPr lang="en-US" sz="1200" b="1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Times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7pm-9pm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7.30pm – 9.30pm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9.30am – 2pm?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7.30pm – 9.30pm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?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1pm – 5pm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4.30pm – 6.00pm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5594458"/>
                  </a:ext>
                </a:extLst>
              </a:tr>
              <a:tr h="411878">
                <a:tc>
                  <a:txBody>
                    <a:bodyPr/>
                    <a:lstStyle/>
                    <a:p>
                      <a:pPr algn="l"/>
                      <a:r>
                        <a:rPr lang="en-US" sz="1200" b="1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Format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 sets - doubles</a:t>
                      </a:r>
                    </a:p>
                    <a:p>
                      <a:pPr algn="ctr"/>
                      <a:endParaRPr lang="en-US" sz="11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 sets - doubles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 Ladies Doubles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 sets - doubles</a:t>
                      </a:r>
                    </a:p>
                    <a:p>
                      <a:pPr algn="ctr"/>
                      <a:endParaRPr lang="en-US" sz="11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Singles?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Singles &amp; Doubles various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Doubles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2306080"/>
                  </a:ext>
                </a:extLst>
              </a:tr>
              <a:tr h="411878">
                <a:tc>
                  <a:txBody>
                    <a:bodyPr/>
                    <a:lstStyle/>
                    <a:p>
                      <a:pPr algn="l"/>
                      <a:r>
                        <a:rPr lang="en-US" sz="1200" b="1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Extra’s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?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Lunch Break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?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?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Afternoon Tea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BYO &amp; Nibbles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4688508"/>
                  </a:ext>
                </a:extLst>
              </a:tr>
              <a:tr h="411878">
                <a:tc>
                  <a:txBody>
                    <a:bodyPr/>
                    <a:lstStyle/>
                    <a:p>
                      <a:pPr algn="l"/>
                      <a:r>
                        <a:rPr lang="en-US" sz="1200" b="1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Benefits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?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?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?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?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Tournament Practice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?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6511545"/>
                  </a:ext>
                </a:extLst>
              </a:tr>
              <a:tr h="411878">
                <a:tc>
                  <a:txBody>
                    <a:bodyPr/>
                    <a:lstStyle/>
                    <a:p>
                      <a:pPr algn="l"/>
                      <a:endParaRPr lang="en-US" sz="12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Adult Beginner</a:t>
                      </a:r>
                    </a:p>
                    <a:p>
                      <a:pPr algn="ctr"/>
                      <a:r>
                        <a:rPr lang="en-US" sz="1100" b="1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7pm-9pm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Adult Drill Point &amp; Play</a:t>
                      </a:r>
                    </a:p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7pm-9pm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37467743"/>
                  </a:ext>
                </a:extLst>
              </a:tr>
              <a:tr h="411878">
                <a:tc>
                  <a:txBody>
                    <a:bodyPr/>
                    <a:lstStyle/>
                    <a:p>
                      <a:pPr algn="l"/>
                      <a:endParaRPr lang="en-US" sz="12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825136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00321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</TotalTime>
  <Words>398</Words>
  <Application>Microsoft Macintosh PowerPoint</Application>
  <PresentationFormat>On-screen Show (4:3)</PresentationFormat>
  <Paragraphs>119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Verdana</vt:lpstr>
      <vt:lpstr>Office Theme</vt:lpstr>
      <vt:lpstr>Competition Products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GTC Staff  Incentive Program</dc:title>
  <cp:lastModifiedBy>Tony Haworth</cp:lastModifiedBy>
  <cp:revision>6</cp:revision>
  <dcterms:created xsi:type="dcterms:W3CDTF">2019-10-24T09:07:25Z</dcterms:created>
  <dcterms:modified xsi:type="dcterms:W3CDTF">2019-10-24T09:56:52Z</dcterms:modified>
</cp:coreProperties>
</file>